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453" r:id="rId2"/>
    <p:sldId id="454" r:id="rId3"/>
    <p:sldId id="457" r:id="rId4"/>
    <p:sldId id="458" r:id="rId5"/>
    <p:sldId id="460" r:id="rId6"/>
    <p:sldId id="461" r:id="rId7"/>
    <p:sldId id="459" r:id="rId8"/>
    <p:sldId id="412" r:id="rId9"/>
    <p:sldId id="463" r:id="rId10"/>
    <p:sldId id="471" r:id="rId11"/>
    <p:sldId id="464" r:id="rId12"/>
    <p:sldId id="466" r:id="rId13"/>
    <p:sldId id="462" r:id="rId14"/>
    <p:sldId id="396" r:id="rId15"/>
    <p:sldId id="449" r:id="rId16"/>
    <p:sldId id="411" r:id="rId17"/>
    <p:sldId id="408" r:id="rId18"/>
    <p:sldId id="287" r:id="rId19"/>
    <p:sldId id="338" r:id="rId20"/>
    <p:sldId id="345" r:id="rId21"/>
    <p:sldId id="346" r:id="rId22"/>
    <p:sldId id="409" r:id="rId23"/>
    <p:sldId id="413" r:id="rId24"/>
    <p:sldId id="418" r:id="rId25"/>
    <p:sldId id="445" r:id="rId26"/>
    <p:sldId id="410" r:id="rId27"/>
    <p:sldId id="452" r:id="rId28"/>
    <p:sldId id="469" r:id="rId29"/>
    <p:sldId id="317" r:id="rId30"/>
    <p:sldId id="474" r:id="rId31"/>
    <p:sldId id="467" r:id="rId32"/>
    <p:sldId id="468" r:id="rId33"/>
    <p:sldId id="422" r:id="rId34"/>
    <p:sldId id="423" r:id="rId35"/>
    <p:sldId id="473" r:id="rId36"/>
    <p:sldId id="397" r:id="rId37"/>
    <p:sldId id="470" r:id="rId38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PreAmble" id="{A7F41BBA-84FE-45EF-B891-13CA437AFE9C}">
          <p14:sldIdLst>
            <p14:sldId id="453"/>
            <p14:sldId id="454"/>
            <p14:sldId id="457"/>
            <p14:sldId id="458"/>
            <p14:sldId id="460"/>
            <p14:sldId id="461"/>
            <p14:sldId id="459"/>
            <p14:sldId id="412"/>
            <p14:sldId id="463"/>
            <p14:sldId id="471"/>
            <p14:sldId id="464"/>
            <p14:sldId id="466"/>
            <p14:sldId id="462"/>
            <p14:sldId id="396"/>
            <p14:sldId id="449"/>
            <p14:sldId id="411"/>
            <p14:sldId id="408"/>
            <p14:sldId id="287"/>
            <p14:sldId id="338"/>
            <p14:sldId id="345"/>
            <p14:sldId id="346"/>
            <p14:sldId id="409"/>
            <p14:sldId id="413"/>
            <p14:sldId id="418"/>
            <p14:sldId id="445"/>
            <p14:sldId id="410"/>
            <p14:sldId id="452"/>
            <p14:sldId id="469"/>
            <p14:sldId id="317"/>
            <p14:sldId id="474"/>
            <p14:sldId id="467"/>
            <p14:sldId id="468"/>
            <p14:sldId id="422"/>
            <p14:sldId id="423"/>
            <p14:sldId id="473"/>
            <p14:sldId id="397"/>
            <p14:sldId id="4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10" autoAdjust="0"/>
  </p:normalViewPr>
  <p:slideViewPr>
    <p:cSldViewPr>
      <p:cViewPr varScale="1">
        <p:scale>
          <a:sx n="145" d="100"/>
          <a:sy n="145" d="100"/>
        </p:scale>
        <p:origin x="4782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955" cy="497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245" y="1"/>
            <a:ext cx="2945955" cy="497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FB5EC5-F44E-4BD8-B4DC-2480AF3662B6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322"/>
            <a:ext cx="2945955" cy="497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45" y="9429322"/>
            <a:ext cx="2945955" cy="497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F1F37-06EA-4E6C-9841-41CD74A2B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91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0ACE486-09D6-4BC5-A867-BA2F52398440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5DC2C1D-BAB3-499F-BD94-8A1AE000F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20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8BAAD8-4F65-44FF-AFB9-134AE1B7AFCC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377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URLs for memes: </a:t>
            </a:r>
          </a:p>
          <a:p>
            <a:endParaRPr lang="en-AU" dirty="0"/>
          </a:p>
          <a:p>
            <a:r>
              <a:rPr lang="en-AU" dirty="0"/>
              <a:t>http://fr.memegenerator.net/instance/37704741/matrix-morpheus-what-if-i-told-you-that-the-sequence-alone-does-not-regulate-gene-expression</a:t>
            </a:r>
          </a:p>
          <a:p>
            <a:r>
              <a:rPr lang="en-AU" dirty="0"/>
              <a:t>https://memegenerator.net/instance/46733805/consequences-toy-story-changes-gene-expression-is-everywhere</a:t>
            </a:r>
          </a:p>
          <a:p>
            <a:r>
              <a:rPr lang="en-AU" dirty="0"/>
              <a:t>https://www.pinterest.com.au/pin/173388654379979283/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C2C1D-BAB3-499F-BD94-8A1AE000F9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6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http://genetics.thetech.org/ask/ask398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02F22-2D7F-49FB-93B5-0892A1ACA2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59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E06A3B-2FB4-4F39-9C7F-C412F13E1FA9}" type="slidenum">
              <a:rPr lang="en-US"/>
              <a:pPr/>
              <a:t>4</a:t>
            </a:fld>
            <a:endParaRPr lang="en-US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69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Gateway to improving genotype</a:t>
            </a:r>
            <a:r>
              <a:rPr lang="en-AU" baseline="0" dirty="0"/>
              <a:t> to phenotype mapping studies, understanding robustness, explaining heterogeneity.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E6E06-B0D5-4803-B98F-669B507F1A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19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15924F-6785-404C-B784-FFAB1A6CBA98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863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Inherited form</a:t>
            </a:r>
            <a:r>
              <a:rPr lang="en-US" baseline="0" dirty="0"/>
              <a:t> of lactose intolerance is due to LCT; recessive pattern results in intolerance; </a:t>
            </a:r>
            <a:r>
              <a:rPr lang="en-US" baseline="0" dirty="0" err="1"/>
              <a:t>heterozygnuos</a:t>
            </a:r>
            <a:r>
              <a:rPr lang="en-US" baseline="0" dirty="0"/>
              <a:t> </a:t>
            </a:r>
            <a:r>
              <a:rPr lang="en-US" dirty="0"/>
              <a:t>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02F22-2D7F-49FB-93B5-0892A1ACA2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8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C2C1D-BAB3-499F-BD94-8A1AE000F9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00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C2C1D-BAB3-499F-BD94-8A1AE000F9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61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C2C1D-BAB3-499F-BD94-8A1AE000F9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0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2EB-4649-41E3-9B6E-291BCDC28ED9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3A3-9DB5-4910-BEAE-D724C20A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13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2EB-4649-41E3-9B6E-291BCDC28ED9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3A3-9DB5-4910-BEAE-D724C20A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55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2EB-4649-41E3-9B6E-291BCDC28ED9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3A3-9DB5-4910-BEAE-D724C20A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37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2EB-4649-41E3-9B6E-291BCDC28ED9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3A3-9DB5-4910-BEAE-D724C20A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52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2EB-4649-41E3-9B6E-291BCDC28ED9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3A3-9DB5-4910-BEAE-D724C20A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48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2EB-4649-41E3-9B6E-291BCDC28ED9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3A3-9DB5-4910-BEAE-D724C20A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71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2EB-4649-41E3-9B6E-291BCDC28ED9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3A3-9DB5-4910-BEAE-D724C20A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66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2EB-4649-41E3-9B6E-291BCDC28ED9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3A3-9DB5-4910-BEAE-D724C20A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93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2EB-4649-41E3-9B6E-291BCDC28ED9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3A3-9DB5-4910-BEAE-D724C20A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3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2EB-4649-41E3-9B6E-291BCDC28ED9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3A3-9DB5-4910-BEAE-D724C20A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03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2EB-4649-41E3-9B6E-291BCDC28ED9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3A3-9DB5-4910-BEAE-D724C20A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76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322EB-4649-41E3-9B6E-291BCDC28ED9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893A3-9DB5-4910-BEAE-D724C20A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57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hyperlink" Target="mailto:jmar@uq.edu.au" TargetMode="Externa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ncbi.nlm.nih.gov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ome.gov/13014330/transcriptome-fact-sheet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png"/><Relationship Id="rId4" Type="http://schemas.openxmlformats.org/officeDocument/2006/relationships/hyperlink" Target="http://genomebiology.biomedcentral.com/articles/10.1186/gb-2007-8-9-r189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j.mar@uq.edu.au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protocol/10.1007/978-1-4939-7834-2_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5931980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Bitmap Image" r:id="rId4" imgW="7438095" imgH="5780952" progId="Paint.Picture">
                  <p:embed/>
                </p:oleObj>
              </mc:Choice>
              <mc:Fallback>
                <p:oleObj name="Bitmap Image" r:id="rId4" imgW="7438095" imgH="5780952" progId="Paint.Picture">
                  <p:embed/>
                  <p:pic>
                    <p:nvPicPr>
                      <p:cNvPr id="23554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DEDFC"/>
                          </a:clrFrom>
                          <a:clrTo>
                            <a:srgbClr val="FDEDFC">
                              <a:alpha val="0"/>
                            </a:srgbClr>
                          </a:clrTo>
                        </a:clrChange>
                        <a:lum bright="42000" contrast="-5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17648" y="1772816"/>
            <a:ext cx="8330816" cy="1347713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Gene Expression – Part 1</a:t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Technologies for Transcriptomics</a:t>
            </a:r>
            <a:endParaRPr lang="en-US" sz="36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2400" y="3717032"/>
            <a:ext cx="8839200" cy="194421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Australian Institute for Bioengineering &amp; Nanotechnology Level 4 West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jmar@uq.edu.au</a:t>
            </a:r>
            <a:endParaRPr lang="en-US" sz="28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https://aibn.uq.edu.au/mar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sz="28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86000" y="3103019"/>
            <a:ext cx="464009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 Prof Jess Mar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6200" y="6320135"/>
            <a:ext cx="8915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SCIE2100/BINF6000 – Semester 1, 2021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95400"/>
            <a:ext cx="914400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640" y="210097"/>
            <a:ext cx="6480000" cy="1033287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976FABBC-496A-417F-8CC2-9659612A8E7D}"/>
              </a:ext>
            </a:extLst>
          </p:cNvPr>
          <p:cNvSpPr txBox="1">
            <a:spLocks noChangeArrowheads="1"/>
          </p:cNvSpPr>
          <p:nvPr/>
        </p:nvSpPr>
        <p:spPr>
          <a:xfrm>
            <a:off x="2699792" y="5517232"/>
            <a:ext cx="4054895" cy="623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AU" sz="3000" b="1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@jessicacmar</a:t>
            </a:r>
            <a:endParaRPr lang="en-US" sz="3000" b="1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04D6C9-0E91-44F3-B058-0502E43C8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9676" y="5636915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08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972" y="1681832"/>
            <a:ext cx="2857500" cy="383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8273" y="1484784"/>
            <a:ext cx="527183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Example:</a:t>
            </a:r>
            <a:r>
              <a:rPr lang="en-US" sz="2000" dirty="0"/>
              <a:t> Lactose intolerance is a condition where people are unable to digest lactose (a sugar found in milk and dairy products). </a:t>
            </a:r>
          </a:p>
          <a:p>
            <a:endParaRPr lang="en-US" sz="1600" dirty="0"/>
          </a:p>
          <a:p>
            <a:r>
              <a:rPr lang="en-US" sz="2000" dirty="0"/>
              <a:t>Lactose is broken up by an enzyme called lactase. </a:t>
            </a:r>
          </a:p>
          <a:p>
            <a:endParaRPr lang="en-US" sz="1600" dirty="0"/>
          </a:p>
          <a:p>
            <a:r>
              <a:rPr lang="en-US" sz="2000" dirty="0"/>
              <a:t>The LCT gene is responsible for making lactase. </a:t>
            </a:r>
            <a:endParaRPr lang="en-AU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/>
              <a:t>Measuring DNA variants produces </a:t>
            </a:r>
            <a:r>
              <a:rPr lang="en-US" sz="3200" b="1" u="sng" dirty="0"/>
              <a:t>binary or categorical</a:t>
            </a:r>
            <a:r>
              <a:rPr lang="en-US" sz="3200" b="1" dirty="0"/>
              <a:t> types of data</a:t>
            </a:r>
            <a:endParaRPr lang="en-AU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508104" y="2998693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LCT is located on Chromosome 2</a:t>
            </a:r>
            <a:endParaRPr lang="en-AU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861048"/>
            <a:ext cx="548640" cy="15923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030" y="3861048"/>
            <a:ext cx="548640" cy="1592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869" y="3861048"/>
            <a:ext cx="548640" cy="1592394"/>
          </a:xfrm>
          <a:prstGeom prst="rect">
            <a:avLst/>
          </a:prstGeom>
        </p:spPr>
      </p:pic>
      <p:sp>
        <p:nvSpPr>
          <p:cNvPr id="10" name="Freeform: Shape 25"/>
          <p:cNvSpPr/>
          <p:nvPr/>
        </p:nvSpPr>
        <p:spPr>
          <a:xfrm>
            <a:off x="2267744" y="4544511"/>
            <a:ext cx="365760" cy="112734"/>
          </a:xfrm>
          <a:custGeom>
            <a:avLst/>
            <a:gdLst>
              <a:gd name="connsiteX0" fmla="*/ 0 w 528206"/>
              <a:gd name="connsiteY0" fmla="*/ 87682 h 112734"/>
              <a:gd name="connsiteX1" fmla="*/ 31315 w 528206"/>
              <a:gd name="connsiteY1" fmla="*/ 50104 h 112734"/>
              <a:gd name="connsiteX2" fmla="*/ 62630 w 528206"/>
              <a:gd name="connsiteY2" fmla="*/ 43841 h 112734"/>
              <a:gd name="connsiteX3" fmla="*/ 81419 w 528206"/>
              <a:gd name="connsiteY3" fmla="*/ 12526 h 112734"/>
              <a:gd name="connsiteX4" fmla="*/ 100208 w 528206"/>
              <a:gd name="connsiteY4" fmla="*/ 0 h 112734"/>
              <a:gd name="connsiteX5" fmla="*/ 125260 w 528206"/>
              <a:gd name="connsiteY5" fmla="*/ 18789 h 112734"/>
              <a:gd name="connsiteX6" fmla="*/ 131523 w 528206"/>
              <a:gd name="connsiteY6" fmla="*/ 37578 h 112734"/>
              <a:gd name="connsiteX7" fmla="*/ 144049 w 528206"/>
              <a:gd name="connsiteY7" fmla="*/ 56367 h 112734"/>
              <a:gd name="connsiteX8" fmla="*/ 162838 w 528206"/>
              <a:gd name="connsiteY8" fmla="*/ 106471 h 112734"/>
              <a:gd name="connsiteX9" fmla="*/ 181627 w 528206"/>
              <a:gd name="connsiteY9" fmla="*/ 112734 h 112734"/>
              <a:gd name="connsiteX10" fmla="*/ 338203 w 528206"/>
              <a:gd name="connsiteY10" fmla="*/ 100208 h 112734"/>
              <a:gd name="connsiteX11" fmla="*/ 356992 w 528206"/>
              <a:gd name="connsiteY11" fmla="*/ 93945 h 112734"/>
              <a:gd name="connsiteX12" fmla="*/ 375781 w 528206"/>
              <a:gd name="connsiteY12" fmla="*/ 56367 h 112734"/>
              <a:gd name="connsiteX13" fmla="*/ 526093 w 528206"/>
              <a:gd name="connsiteY13" fmla="*/ 93945 h 112734"/>
              <a:gd name="connsiteX14" fmla="*/ 526093 w 528206"/>
              <a:gd name="connsiteY14" fmla="*/ 112734 h 11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8206" h="112734">
                <a:moveTo>
                  <a:pt x="0" y="87682"/>
                </a:moveTo>
                <a:cubicBezTo>
                  <a:pt x="10438" y="75156"/>
                  <a:pt x="17957" y="59454"/>
                  <a:pt x="31315" y="50104"/>
                </a:cubicBezTo>
                <a:cubicBezTo>
                  <a:pt x="40036" y="43999"/>
                  <a:pt x="54114" y="50228"/>
                  <a:pt x="62630" y="43841"/>
                </a:cubicBezTo>
                <a:cubicBezTo>
                  <a:pt x="72368" y="36537"/>
                  <a:pt x="73497" y="21768"/>
                  <a:pt x="81419" y="12526"/>
                </a:cubicBezTo>
                <a:cubicBezTo>
                  <a:pt x="86318" y="6811"/>
                  <a:pt x="93945" y="4175"/>
                  <a:pt x="100208" y="0"/>
                </a:cubicBezTo>
                <a:cubicBezTo>
                  <a:pt x="108559" y="6263"/>
                  <a:pt x="118578" y="10770"/>
                  <a:pt x="125260" y="18789"/>
                </a:cubicBezTo>
                <a:cubicBezTo>
                  <a:pt x="129486" y="23861"/>
                  <a:pt x="128571" y="31673"/>
                  <a:pt x="131523" y="37578"/>
                </a:cubicBezTo>
                <a:cubicBezTo>
                  <a:pt x="134889" y="44311"/>
                  <a:pt x="139874" y="50104"/>
                  <a:pt x="144049" y="56367"/>
                </a:cubicBezTo>
                <a:cubicBezTo>
                  <a:pt x="147444" y="73342"/>
                  <a:pt x="147479" y="94184"/>
                  <a:pt x="162838" y="106471"/>
                </a:cubicBezTo>
                <a:cubicBezTo>
                  <a:pt x="167993" y="110595"/>
                  <a:pt x="175364" y="110646"/>
                  <a:pt x="181627" y="112734"/>
                </a:cubicBezTo>
                <a:cubicBezTo>
                  <a:pt x="233819" y="108559"/>
                  <a:pt x="286142" y="105786"/>
                  <a:pt x="338203" y="100208"/>
                </a:cubicBezTo>
                <a:cubicBezTo>
                  <a:pt x="344767" y="99505"/>
                  <a:pt x="351837" y="98069"/>
                  <a:pt x="356992" y="93945"/>
                </a:cubicBezTo>
                <a:cubicBezTo>
                  <a:pt x="368029" y="85115"/>
                  <a:pt x="371655" y="68744"/>
                  <a:pt x="375781" y="56367"/>
                </a:cubicBezTo>
                <a:cubicBezTo>
                  <a:pt x="388065" y="58535"/>
                  <a:pt x="497587" y="69511"/>
                  <a:pt x="526093" y="93945"/>
                </a:cubicBezTo>
                <a:cubicBezTo>
                  <a:pt x="530848" y="98021"/>
                  <a:pt x="526093" y="106471"/>
                  <a:pt x="526093" y="11273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Freeform: Shape 26"/>
          <p:cNvSpPr/>
          <p:nvPr/>
        </p:nvSpPr>
        <p:spPr>
          <a:xfrm>
            <a:off x="2238921" y="4661354"/>
            <a:ext cx="365760" cy="112734"/>
          </a:xfrm>
          <a:custGeom>
            <a:avLst/>
            <a:gdLst>
              <a:gd name="connsiteX0" fmla="*/ 0 w 528206"/>
              <a:gd name="connsiteY0" fmla="*/ 87682 h 112734"/>
              <a:gd name="connsiteX1" fmla="*/ 31315 w 528206"/>
              <a:gd name="connsiteY1" fmla="*/ 50104 h 112734"/>
              <a:gd name="connsiteX2" fmla="*/ 62630 w 528206"/>
              <a:gd name="connsiteY2" fmla="*/ 43841 h 112734"/>
              <a:gd name="connsiteX3" fmla="*/ 81419 w 528206"/>
              <a:gd name="connsiteY3" fmla="*/ 12526 h 112734"/>
              <a:gd name="connsiteX4" fmla="*/ 100208 w 528206"/>
              <a:gd name="connsiteY4" fmla="*/ 0 h 112734"/>
              <a:gd name="connsiteX5" fmla="*/ 125260 w 528206"/>
              <a:gd name="connsiteY5" fmla="*/ 18789 h 112734"/>
              <a:gd name="connsiteX6" fmla="*/ 131523 w 528206"/>
              <a:gd name="connsiteY6" fmla="*/ 37578 h 112734"/>
              <a:gd name="connsiteX7" fmla="*/ 144049 w 528206"/>
              <a:gd name="connsiteY7" fmla="*/ 56367 h 112734"/>
              <a:gd name="connsiteX8" fmla="*/ 162838 w 528206"/>
              <a:gd name="connsiteY8" fmla="*/ 106471 h 112734"/>
              <a:gd name="connsiteX9" fmla="*/ 181627 w 528206"/>
              <a:gd name="connsiteY9" fmla="*/ 112734 h 112734"/>
              <a:gd name="connsiteX10" fmla="*/ 338203 w 528206"/>
              <a:gd name="connsiteY10" fmla="*/ 100208 h 112734"/>
              <a:gd name="connsiteX11" fmla="*/ 356992 w 528206"/>
              <a:gd name="connsiteY11" fmla="*/ 93945 h 112734"/>
              <a:gd name="connsiteX12" fmla="*/ 375781 w 528206"/>
              <a:gd name="connsiteY12" fmla="*/ 56367 h 112734"/>
              <a:gd name="connsiteX13" fmla="*/ 526093 w 528206"/>
              <a:gd name="connsiteY13" fmla="*/ 93945 h 112734"/>
              <a:gd name="connsiteX14" fmla="*/ 526093 w 528206"/>
              <a:gd name="connsiteY14" fmla="*/ 112734 h 11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8206" h="112734">
                <a:moveTo>
                  <a:pt x="0" y="87682"/>
                </a:moveTo>
                <a:cubicBezTo>
                  <a:pt x="10438" y="75156"/>
                  <a:pt x="17957" y="59454"/>
                  <a:pt x="31315" y="50104"/>
                </a:cubicBezTo>
                <a:cubicBezTo>
                  <a:pt x="40036" y="43999"/>
                  <a:pt x="54114" y="50228"/>
                  <a:pt x="62630" y="43841"/>
                </a:cubicBezTo>
                <a:cubicBezTo>
                  <a:pt x="72368" y="36537"/>
                  <a:pt x="73497" y="21768"/>
                  <a:pt x="81419" y="12526"/>
                </a:cubicBezTo>
                <a:cubicBezTo>
                  <a:pt x="86318" y="6811"/>
                  <a:pt x="93945" y="4175"/>
                  <a:pt x="100208" y="0"/>
                </a:cubicBezTo>
                <a:cubicBezTo>
                  <a:pt x="108559" y="6263"/>
                  <a:pt x="118578" y="10770"/>
                  <a:pt x="125260" y="18789"/>
                </a:cubicBezTo>
                <a:cubicBezTo>
                  <a:pt x="129486" y="23861"/>
                  <a:pt x="128571" y="31673"/>
                  <a:pt x="131523" y="37578"/>
                </a:cubicBezTo>
                <a:cubicBezTo>
                  <a:pt x="134889" y="44311"/>
                  <a:pt x="139874" y="50104"/>
                  <a:pt x="144049" y="56367"/>
                </a:cubicBezTo>
                <a:cubicBezTo>
                  <a:pt x="147444" y="73342"/>
                  <a:pt x="147479" y="94184"/>
                  <a:pt x="162838" y="106471"/>
                </a:cubicBezTo>
                <a:cubicBezTo>
                  <a:pt x="167993" y="110595"/>
                  <a:pt x="175364" y="110646"/>
                  <a:pt x="181627" y="112734"/>
                </a:cubicBezTo>
                <a:cubicBezTo>
                  <a:pt x="233819" y="108559"/>
                  <a:pt x="286142" y="105786"/>
                  <a:pt x="338203" y="100208"/>
                </a:cubicBezTo>
                <a:cubicBezTo>
                  <a:pt x="344767" y="99505"/>
                  <a:pt x="351837" y="98069"/>
                  <a:pt x="356992" y="93945"/>
                </a:cubicBezTo>
                <a:cubicBezTo>
                  <a:pt x="368029" y="85115"/>
                  <a:pt x="371655" y="68744"/>
                  <a:pt x="375781" y="56367"/>
                </a:cubicBezTo>
                <a:cubicBezTo>
                  <a:pt x="388065" y="58535"/>
                  <a:pt x="497587" y="69511"/>
                  <a:pt x="526093" y="93945"/>
                </a:cubicBezTo>
                <a:cubicBezTo>
                  <a:pt x="530848" y="98021"/>
                  <a:pt x="526093" y="106471"/>
                  <a:pt x="526093" y="11273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Freeform: Shape 27"/>
          <p:cNvSpPr/>
          <p:nvPr/>
        </p:nvSpPr>
        <p:spPr>
          <a:xfrm>
            <a:off x="1664167" y="4544511"/>
            <a:ext cx="365760" cy="112734"/>
          </a:xfrm>
          <a:custGeom>
            <a:avLst/>
            <a:gdLst>
              <a:gd name="connsiteX0" fmla="*/ 0 w 528206"/>
              <a:gd name="connsiteY0" fmla="*/ 87682 h 112734"/>
              <a:gd name="connsiteX1" fmla="*/ 31315 w 528206"/>
              <a:gd name="connsiteY1" fmla="*/ 50104 h 112734"/>
              <a:gd name="connsiteX2" fmla="*/ 62630 w 528206"/>
              <a:gd name="connsiteY2" fmla="*/ 43841 h 112734"/>
              <a:gd name="connsiteX3" fmla="*/ 81419 w 528206"/>
              <a:gd name="connsiteY3" fmla="*/ 12526 h 112734"/>
              <a:gd name="connsiteX4" fmla="*/ 100208 w 528206"/>
              <a:gd name="connsiteY4" fmla="*/ 0 h 112734"/>
              <a:gd name="connsiteX5" fmla="*/ 125260 w 528206"/>
              <a:gd name="connsiteY5" fmla="*/ 18789 h 112734"/>
              <a:gd name="connsiteX6" fmla="*/ 131523 w 528206"/>
              <a:gd name="connsiteY6" fmla="*/ 37578 h 112734"/>
              <a:gd name="connsiteX7" fmla="*/ 144049 w 528206"/>
              <a:gd name="connsiteY7" fmla="*/ 56367 h 112734"/>
              <a:gd name="connsiteX8" fmla="*/ 162838 w 528206"/>
              <a:gd name="connsiteY8" fmla="*/ 106471 h 112734"/>
              <a:gd name="connsiteX9" fmla="*/ 181627 w 528206"/>
              <a:gd name="connsiteY9" fmla="*/ 112734 h 112734"/>
              <a:gd name="connsiteX10" fmla="*/ 338203 w 528206"/>
              <a:gd name="connsiteY10" fmla="*/ 100208 h 112734"/>
              <a:gd name="connsiteX11" fmla="*/ 356992 w 528206"/>
              <a:gd name="connsiteY11" fmla="*/ 93945 h 112734"/>
              <a:gd name="connsiteX12" fmla="*/ 375781 w 528206"/>
              <a:gd name="connsiteY12" fmla="*/ 56367 h 112734"/>
              <a:gd name="connsiteX13" fmla="*/ 526093 w 528206"/>
              <a:gd name="connsiteY13" fmla="*/ 93945 h 112734"/>
              <a:gd name="connsiteX14" fmla="*/ 526093 w 528206"/>
              <a:gd name="connsiteY14" fmla="*/ 112734 h 11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8206" h="112734">
                <a:moveTo>
                  <a:pt x="0" y="87682"/>
                </a:moveTo>
                <a:cubicBezTo>
                  <a:pt x="10438" y="75156"/>
                  <a:pt x="17957" y="59454"/>
                  <a:pt x="31315" y="50104"/>
                </a:cubicBezTo>
                <a:cubicBezTo>
                  <a:pt x="40036" y="43999"/>
                  <a:pt x="54114" y="50228"/>
                  <a:pt x="62630" y="43841"/>
                </a:cubicBezTo>
                <a:cubicBezTo>
                  <a:pt x="72368" y="36537"/>
                  <a:pt x="73497" y="21768"/>
                  <a:pt x="81419" y="12526"/>
                </a:cubicBezTo>
                <a:cubicBezTo>
                  <a:pt x="86318" y="6811"/>
                  <a:pt x="93945" y="4175"/>
                  <a:pt x="100208" y="0"/>
                </a:cubicBezTo>
                <a:cubicBezTo>
                  <a:pt x="108559" y="6263"/>
                  <a:pt x="118578" y="10770"/>
                  <a:pt x="125260" y="18789"/>
                </a:cubicBezTo>
                <a:cubicBezTo>
                  <a:pt x="129486" y="23861"/>
                  <a:pt x="128571" y="31673"/>
                  <a:pt x="131523" y="37578"/>
                </a:cubicBezTo>
                <a:cubicBezTo>
                  <a:pt x="134889" y="44311"/>
                  <a:pt x="139874" y="50104"/>
                  <a:pt x="144049" y="56367"/>
                </a:cubicBezTo>
                <a:cubicBezTo>
                  <a:pt x="147444" y="73342"/>
                  <a:pt x="147479" y="94184"/>
                  <a:pt x="162838" y="106471"/>
                </a:cubicBezTo>
                <a:cubicBezTo>
                  <a:pt x="167993" y="110595"/>
                  <a:pt x="175364" y="110646"/>
                  <a:pt x="181627" y="112734"/>
                </a:cubicBezTo>
                <a:cubicBezTo>
                  <a:pt x="233819" y="108559"/>
                  <a:pt x="286142" y="105786"/>
                  <a:pt x="338203" y="100208"/>
                </a:cubicBezTo>
                <a:cubicBezTo>
                  <a:pt x="344767" y="99505"/>
                  <a:pt x="351837" y="98069"/>
                  <a:pt x="356992" y="93945"/>
                </a:cubicBezTo>
                <a:cubicBezTo>
                  <a:pt x="368029" y="85115"/>
                  <a:pt x="371655" y="68744"/>
                  <a:pt x="375781" y="56367"/>
                </a:cubicBezTo>
                <a:cubicBezTo>
                  <a:pt x="388065" y="58535"/>
                  <a:pt x="497587" y="69511"/>
                  <a:pt x="526093" y="93945"/>
                </a:cubicBezTo>
                <a:cubicBezTo>
                  <a:pt x="530848" y="98021"/>
                  <a:pt x="526093" y="106471"/>
                  <a:pt x="526093" y="11273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Freeform: Shape 28"/>
          <p:cNvSpPr/>
          <p:nvPr/>
        </p:nvSpPr>
        <p:spPr>
          <a:xfrm>
            <a:off x="1672262" y="4661354"/>
            <a:ext cx="365760" cy="112734"/>
          </a:xfrm>
          <a:custGeom>
            <a:avLst/>
            <a:gdLst>
              <a:gd name="connsiteX0" fmla="*/ 0 w 528206"/>
              <a:gd name="connsiteY0" fmla="*/ 87682 h 112734"/>
              <a:gd name="connsiteX1" fmla="*/ 31315 w 528206"/>
              <a:gd name="connsiteY1" fmla="*/ 50104 h 112734"/>
              <a:gd name="connsiteX2" fmla="*/ 62630 w 528206"/>
              <a:gd name="connsiteY2" fmla="*/ 43841 h 112734"/>
              <a:gd name="connsiteX3" fmla="*/ 81419 w 528206"/>
              <a:gd name="connsiteY3" fmla="*/ 12526 h 112734"/>
              <a:gd name="connsiteX4" fmla="*/ 100208 w 528206"/>
              <a:gd name="connsiteY4" fmla="*/ 0 h 112734"/>
              <a:gd name="connsiteX5" fmla="*/ 125260 w 528206"/>
              <a:gd name="connsiteY5" fmla="*/ 18789 h 112734"/>
              <a:gd name="connsiteX6" fmla="*/ 131523 w 528206"/>
              <a:gd name="connsiteY6" fmla="*/ 37578 h 112734"/>
              <a:gd name="connsiteX7" fmla="*/ 144049 w 528206"/>
              <a:gd name="connsiteY7" fmla="*/ 56367 h 112734"/>
              <a:gd name="connsiteX8" fmla="*/ 162838 w 528206"/>
              <a:gd name="connsiteY8" fmla="*/ 106471 h 112734"/>
              <a:gd name="connsiteX9" fmla="*/ 181627 w 528206"/>
              <a:gd name="connsiteY9" fmla="*/ 112734 h 112734"/>
              <a:gd name="connsiteX10" fmla="*/ 338203 w 528206"/>
              <a:gd name="connsiteY10" fmla="*/ 100208 h 112734"/>
              <a:gd name="connsiteX11" fmla="*/ 356992 w 528206"/>
              <a:gd name="connsiteY11" fmla="*/ 93945 h 112734"/>
              <a:gd name="connsiteX12" fmla="*/ 375781 w 528206"/>
              <a:gd name="connsiteY12" fmla="*/ 56367 h 112734"/>
              <a:gd name="connsiteX13" fmla="*/ 526093 w 528206"/>
              <a:gd name="connsiteY13" fmla="*/ 93945 h 112734"/>
              <a:gd name="connsiteX14" fmla="*/ 526093 w 528206"/>
              <a:gd name="connsiteY14" fmla="*/ 112734 h 11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8206" h="112734">
                <a:moveTo>
                  <a:pt x="0" y="87682"/>
                </a:moveTo>
                <a:cubicBezTo>
                  <a:pt x="10438" y="75156"/>
                  <a:pt x="17957" y="59454"/>
                  <a:pt x="31315" y="50104"/>
                </a:cubicBezTo>
                <a:cubicBezTo>
                  <a:pt x="40036" y="43999"/>
                  <a:pt x="54114" y="50228"/>
                  <a:pt x="62630" y="43841"/>
                </a:cubicBezTo>
                <a:cubicBezTo>
                  <a:pt x="72368" y="36537"/>
                  <a:pt x="73497" y="21768"/>
                  <a:pt x="81419" y="12526"/>
                </a:cubicBezTo>
                <a:cubicBezTo>
                  <a:pt x="86318" y="6811"/>
                  <a:pt x="93945" y="4175"/>
                  <a:pt x="100208" y="0"/>
                </a:cubicBezTo>
                <a:cubicBezTo>
                  <a:pt x="108559" y="6263"/>
                  <a:pt x="118578" y="10770"/>
                  <a:pt x="125260" y="18789"/>
                </a:cubicBezTo>
                <a:cubicBezTo>
                  <a:pt x="129486" y="23861"/>
                  <a:pt x="128571" y="31673"/>
                  <a:pt x="131523" y="37578"/>
                </a:cubicBezTo>
                <a:cubicBezTo>
                  <a:pt x="134889" y="44311"/>
                  <a:pt x="139874" y="50104"/>
                  <a:pt x="144049" y="56367"/>
                </a:cubicBezTo>
                <a:cubicBezTo>
                  <a:pt x="147444" y="73342"/>
                  <a:pt x="147479" y="94184"/>
                  <a:pt x="162838" y="106471"/>
                </a:cubicBezTo>
                <a:cubicBezTo>
                  <a:pt x="167993" y="110595"/>
                  <a:pt x="175364" y="110646"/>
                  <a:pt x="181627" y="112734"/>
                </a:cubicBezTo>
                <a:cubicBezTo>
                  <a:pt x="233819" y="108559"/>
                  <a:pt x="286142" y="105786"/>
                  <a:pt x="338203" y="100208"/>
                </a:cubicBezTo>
                <a:cubicBezTo>
                  <a:pt x="344767" y="99505"/>
                  <a:pt x="351837" y="98069"/>
                  <a:pt x="356992" y="93945"/>
                </a:cubicBezTo>
                <a:cubicBezTo>
                  <a:pt x="368029" y="85115"/>
                  <a:pt x="371655" y="68744"/>
                  <a:pt x="375781" y="56367"/>
                </a:cubicBezTo>
                <a:cubicBezTo>
                  <a:pt x="388065" y="58535"/>
                  <a:pt x="497587" y="69511"/>
                  <a:pt x="526093" y="93945"/>
                </a:cubicBezTo>
                <a:cubicBezTo>
                  <a:pt x="530848" y="98021"/>
                  <a:pt x="526093" y="106471"/>
                  <a:pt x="526093" y="11273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" name="Freeform: Shape 29"/>
          <p:cNvSpPr/>
          <p:nvPr/>
        </p:nvSpPr>
        <p:spPr>
          <a:xfrm>
            <a:off x="1086453" y="4554747"/>
            <a:ext cx="365760" cy="112734"/>
          </a:xfrm>
          <a:custGeom>
            <a:avLst/>
            <a:gdLst>
              <a:gd name="connsiteX0" fmla="*/ 0 w 528206"/>
              <a:gd name="connsiteY0" fmla="*/ 87682 h 112734"/>
              <a:gd name="connsiteX1" fmla="*/ 31315 w 528206"/>
              <a:gd name="connsiteY1" fmla="*/ 50104 h 112734"/>
              <a:gd name="connsiteX2" fmla="*/ 62630 w 528206"/>
              <a:gd name="connsiteY2" fmla="*/ 43841 h 112734"/>
              <a:gd name="connsiteX3" fmla="*/ 81419 w 528206"/>
              <a:gd name="connsiteY3" fmla="*/ 12526 h 112734"/>
              <a:gd name="connsiteX4" fmla="*/ 100208 w 528206"/>
              <a:gd name="connsiteY4" fmla="*/ 0 h 112734"/>
              <a:gd name="connsiteX5" fmla="*/ 125260 w 528206"/>
              <a:gd name="connsiteY5" fmla="*/ 18789 h 112734"/>
              <a:gd name="connsiteX6" fmla="*/ 131523 w 528206"/>
              <a:gd name="connsiteY6" fmla="*/ 37578 h 112734"/>
              <a:gd name="connsiteX7" fmla="*/ 144049 w 528206"/>
              <a:gd name="connsiteY7" fmla="*/ 56367 h 112734"/>
              <a:gd name="connsiteX8" fmla="*/ 162838 w 528206"/>
              <a:gd name="connsiteY8" fmla="*/ 106471 h 112734"/>
              <a:gd name="connsiteX9" fmla="*/ 181627 w 528206"/>
              <a:gd name="connsiteY9" fmla="*/ 112734 h 112734"/>
              <a:gd name="connsiteX10" fmla="*/ 338203 w 528206"/>
              <a:gd name="connsiteY10" fmla="*/ 100208 h 112734"/>
              <a:gd name="connsiteX11" fmla="*/ 356992 w 528206"/>
              <a:gd name="connsiteY11" fmla="*/ 93945 h 112734"/>
              <a:gd name="connsiteX12" fmla="*/ 375781 w 528206"/>
              <a:gd name="connsiteY12" fmla="*/ 56367 h 112734"/>
              <a:gd name="connsiteX13" fmla="*/ 526093 w 528206"/>
              <a:gd name="connsiteY13" fmla="*/ 93945 h 112734"/>
              <a:gd name="connsiteX14" fmla="*/ 526093 w 528206"/>
              <a:gd name="connsiteY14" fmla="*/ 112734 h 11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8206" h="112734">
                <a:moveTo>
                  <a:pt x="0" y="87682"/>
                </a:moveTo>
                <a:cubicBezTo>
                  <a:pt x="10438" y="75156"/>
                  <a:pt x="17957" y="59454"/>
                  <a:pt x="31315" y="50104"/>
                </a:cubicBezTo>
                <a:cubicBezTo>
                  <a:pt x="40036" y="43999"/>
                  <a:pt x="54114" y="50228"/>
                  <a:pt x="62630" y="43841"/>
                </a:cubicBezTo>
                <a:cubicBezTo>
                  <a:pt x="72368" y="36537"/>
                  <a:pt x="73497" y="21768"/>
                  <a:pt x="81419" y="12526"/>
                </a:cubicBezTo>
                <a:cubicBezTo>
                  <a:pt x="86318" y="6811"/>
                  <a:pt x="93945" y="4175"/>
                  <a:pt x="100208" y="0"/>
                </a:cubicBezTo>
                <a:cubicBezTo>
                  <a:pt x="108559" y="6263"/>
                  <a:pt x="118578" y="10770"/>
                  <a:pt x="125260" y="18789"/>
                </a:cubicBezTo>
                <a:cubicBezTo>
                  <a:pt x="129486" y="23861"/>
                  <a:pt x="128571" y="31673"/>
                  <a:pt x="131523" y="37578"/>
                </a:cubicBezTo>
                <a:cubicBezTo>
                  <a:pt x="134889" y="44311"/>
                  <a:pt x="139874" y="50104"/>
                  <a:pt x="144049" y="56367"/>
                </a:cubicBezTo>
                <a:cubicBezTo>
                  <a:pt x="147444" y="73342"/>
                  <a:pt x="147479" y="94184"/>
                  <a:pt x="162838" y="106471"/>
                </a:cubicBezTo>
                <a:cubicBezTo>
                  <a:pt x="167993" y="110595"/>
                  <a:pt x="175364" y="110646"/>
                  <a:pt x="181627" y="112734"/>
                </a:cubicBezTo>
                <a:cubicBezTo>
                  <a:pt x="233819" y="108559"/>
                  <a:pt x="286142" y="105786"/>
                  <a:pt x="338203" y="100208"/>
                </a:cubicBezTo>
                <a:cubicBezTo>
                  <a:pt x="344767" y="99505"/>
                  <a:pt x="351837" y="98069"/>
                  <a:pt x="356992" y="93945"/>
                </a:cubicBezTo>
                <a:cubicBezTo>
                  <a:pt x="368029" y="85115"/>
                  <a:pt x="371655" y="68744"/>
                  <a:pt x="375781" y="56367"/>
                </a:cubicBezTo>
                <a:cubicBezTo>
                  <a:pt x="388065" y="58535"/>
                  <a:pt x="497587" y="69511"/>
                  <a:pt x="526093" y="93945"/>
                </a:cubicBezTo>
                <a:cubicBezTo>
                  <a:pt x="530848" y="98021"/>
                  <a:pt x="526093" y="106471"/>
                  <a:pt x="526093" y="11273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5" name="Freeform: Shape 30"/>
          <p:cNvSpPr/>
          <p:nvPr/>
        </p:nvSpPr>
        <p:spPr>
          <a:xfrm>
            <a:off x="1094548" y="4671590"/>
            <a:ext cx="365760" cy="112734"/>
          </a:xfrm>
          <a:custGeom>
            <a:avLst/>
            <a:gdLst>
              <a:gd name="connsiteX0" fmla="*/ 0 w 528206"/>
              <a:gd name="connsiteY0" fmla="*/ 87682 h 112734"/>
              <a:gd name="connsiteX1" fmla="*/ 31315 w 528206"/>
              <a:gd name="connsiteY1" fmla="*/ 50104 h 112734"/>
              <a:gd name="connsiteX2" fmla="*/ 62630 w 528206"/>
              <a:gd name="connsiteY2" fmla="*/ 43841 h 112734"/>
              <a:gd name="connsiteX3" fmla="*/ 81419 w 528206"/>
              <a:gd name="connsiteY3" fmla="*/ 12526 h 112734"/>
              <a:gd name="connsiteX4" fmla="*/ 100208 w 528206"/>
              <a:gd name="connsiteY4" fmla="*/ 0 h 112734"/>
              <a:gd name="connsiteX5" fmla="*/ 125260 w 528206"/>
              <a:gd name="connsiteY5" fmla="*/ 18789 h 112734"/>
              <a:gd name="connsiteX6" fmla="*/ 131523 w 528206"/>
              <a:gd name="connsiteY6" fmla="*/ 37578 h 112734"/>
              <a:gd name="connsiteX7" fmla="*/ 144049 w 528206"/>
              <a:gd name="connsiteY7" fmla="*/ 56367 h 112734"/>
              <a:gd name="connsiteX8" fmla="*/ 162838 w 528206"/>
              <a:gd name="connsiteY8" fmla="*/ 106471 h 112734"/>
              <a:gd name="connsiteX9" fmla="*/ 181627 w 528206"/>
              <a:gd name="connsiteY9" fmla="*/ 112734 h 112734"/>
              <a:gd name="connsiteX10" fmla="*/ 338203 w 528206"/>
              <a:gd name="connsiteY10" fmla="*/ 100208 h 112734"/>
              <a:gd name="connsiteX11" fmla="*/ 356992 w 528206"/>
              <a:gd name="connsiteY11" fmla="*/ 93945 h 112734"/>
              <a:gd name="connsiteX12" fmla="*/ 375781 w 528206"/>
              <a:gd name="connsiteY12" fmla="*/ 56367 h 112734"/>
              <a:gd name="connsiteX13" fmla="*/ 526093 w 528206"/>
              <a:gd name="connsiteY13" fmla="*/ 93945 h 112734"/>
              <a:gd name="connsiteX14" fmla="*/ 526093 w 528206"/>
              <a:gd name="connsiteY14" fmla="*/ 112734 h 11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8206" h="112734">
                <a:moveTo>
                  <a:pt x="0" y="87682"/>
                </a:moveTo>
                <a:cubicBezTo>
                  <a:pt x="10438" y="75156"/>
                  <a:pt x="17957" y="59454"/>
                  <a:pt x="31315" y="50104"/>
                </a:cubicBezTo>
                <a:cubicBezTo>
                  <a:pt x="40036" y="43999"/>
                  <a:pt x="54114" y="50228"/>
                  <a:pt x="62630" y="43841"/>
                </a:cubicBezTo>
                <a:cubicBezTo>
                  <a:pt x="72368" y="36537"/>
                  <a:pt x="73497" y="21768"/>
                  <a:pt x="81419" y="12526"/>
                </a:cubicBezTo>
                <a:cubicBezTo>
                  <a:pt x="86318" y="6811"/>
                  <a:pt x="93945" y="4175"/>
                  <a:pt x="100208" y="0"/>
                </a:cubicBezTo>
                <a:cubicBezTo>
                  <a:pt x="108559" y="6263"/>
                  <a:pt x="118578" y="10770"/>
                  <a:pt x="125260" y="18789"/>
                </a:cubicBezTo>
                <a:cubicBezTo>
                  <a:pt x="129486" y="23861"/>
                  <a:pt x="128571" y="31673"/>
                  <a:pt x="131523" y="37578"/>
                </a:cubicBezTo>
                <a:cubicBezTo>
                  <a:pt x="134889" y="44311"/>
                  <a:pt x="139874" y="50104"/>
                  <a:pt x="144049" y="56367"/>
                </a:cubicBezTo>
                <a:cubicBezTo>
                  <a:pt x="147444" y="73342"/>
                  <a:pt x="147479" y="94184"/>
                  <a:pt x="162838" y="106471"/>
                </a:cubicBezTo>
                <a:cubicBezTo>
                  <a:pt x="167993" y="110595"/>
                  <a:pt x="175364" y="110646"/>
                  <a:pt x="181627" y="112734"/>
                </a:cubicBezTo>
                <a:cubicBezTo>
                  <a:pt x="233819" y="108559"/>
                  <a:pt x="286142" y="105786"/>
                  <a:pt x="338203" y="100208"/>
                </a:cubicBezTo>
                <a:cubicBezTo>
                  <a:pt x="344767" y="99505"/>
                  <a:pt x="351837" y="98069"/>
                  <a:pt x="356992" y="93945"/>
                </a:cubicBezTo>
                <a:cubicBezTo>
                  <a:pt x="368029" y="85115"/>
                  <a:pt x="371655" y="68744"/>
                  <a:pt x="375781" y="56367"/>
                </a:cubicBezTo>
                <a:cubicBezTo>
                  <a:pt x="388065" y="58535"/>
                  <a:pt x="497587" y="69511"/>
                  <a:pt x="526093" y="93945"/>
                </a:cubicBezTo>
                <a:cubicBezTo>
                  <a:pt x="530848" y="98021"/>
                  <a:pt x="526093" y="106471"/>
                  <a:pt x="526093" y="11273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280" y="3871284"/>
            <a:ext cx="548640" cy="15923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710" y="3871284"/>
            <a:ext cx="548640" cy="15923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549" y="3871284"/>
            <a:ext cx="548640" cy="1592394"/>
          </a:xfrm>
          <a:prstGeom prst="rect">
            <a:avLst/>
          </a:prstGeom>
        </p:spPr>
      </p:pic>
      <p:sp>
        <p:nvSpPr>
          <p:cNvPr id="19" name="Freeform: Shape 25"/>
          <p:cNvSpPr/>
          <p:nvPr/>
        </p:nvSpPr>
        <p:spPr>
          <a:xfrm>
            <a:off x="4827424" y="4554747"/>
            <a:ext cx="365760" cy="112734"/>
          </a:xfrm>
          <a:custGeom>
            <a:avLst/>
            <a:gdLst>
              <a:gd name="connsiteX0" fmla="*/ 0 w 528206"/>
              <a:gd name="connsiteY0" fmla="*/ 87682 h 112734"/>
              <a:gd name="connsiteX1" fmla="*/ 31315 w 528206"/>
              <a:gd name="connsiteY1" fmla="*/ 50104 h 112734"/>
              <a:gd name="connsiteX2" fmla="*/ 62630 w 528206"/>
              <a:gd name="connsiteY2" fmla="*/ 43841 h 112734"/>
              <a:gd name="connsiteX3" fmla="*/ 81419 w 528206"/>
              <a:gd name="connsiteY3" fmla="*/ 12526 h 112734"/>
              <a:gd name="connsiteX4" fmla="*/ 100208 w 528206"/>
              <a:gd name="connsiteY4" fmla="*/ 0 h 112734"/>
              <a:gd name="connsiteX5" fmla="*/ 125260 w 528206"/>
              <a:gd name="connsiteY5" fmla="*/ 18789 h 112734"/>
              <a:gd name="connsiteX6" fmla="*/ 131523 w 528206"/>
              <a:gd name="connsiteY6" fmla="*/ 37578 h 112734"/>
              <a:gd name="connsiteX7" fmla="*/ 144049 w 528206"/>
              <a:gd name="connsiteY7" fmla="*/ 56367 h 112734"/>
              <a:gd name="connsiteX8" fmla="*/ 162838 w 528206"/>
              <a:gd name="connsiteY8" fmla="*/ 106471 h 112734"/>
              <a:gd name="connsiteX9" fmla="*/ 181627 w 528206"/>
              <a:gd name="connsiteY9" fmla="*/ 112734 h 112734"/>
              <a:gd name="connsiteX10" fmla="*/ 338203 w 528206"/>
              <a:gd name="connsiteY10" fmla="*/ 100208 h 112734"/>
              <a:gd name="connsiteX11" fmla="*/ 356992 w 528206"/>
              <a:gd name="connsiteY11" fmla="*/ 93945 h 112734"/>
              <a:gd name="connsiteX12" fmla="*/ 375781 w 528206"/>
              <a:gd name="connsiteY12" fmla="*/ 56367 h 112734"/>
              <a:gd name="connsiteX13" fmla="*/ 526093 w 528206"/>
              <a:gd name="connsiteY13" fmla="*/ 93945 h 112734"/>
              <a:gd name="connsiteX14" fmla="*/ 526093 w 528206"/>
              <a:gd name="connsiteY14" fmla="*/ 112734 h 11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8206" h="112734">
                <a:moveTo>
                  <a:pt x="0" y="87682"/>
                </a:moveTo>
                <a:cubicBezTo>
                  <a:pt x="10438" y="75156"/>
                  <a:pt x="17957" y="59454"/>
                  <a:pt x="31315" y="50104"/>
                </a:cubicBezTo>
                <a:cubicBezTo>
                  <a:pt x="40036" y="43999"/>
                  <a:pt x="54114" y="50228"/>
                  <a:pt x="62630" y="43841"/>
                </a:cubicBezTo>
                <a:cubicBezTo>
                  <a:pt x="72368" y="36537"/>
                  <a:pt x="73497" y="21768"/>
                  <a:pt x="81419" y="12526"/>
                </a:cubicBezTo>
                <a:cubicBezTo>
                  <a:pt x="86318" y="6811"/>
                  <a:pt x="93945" y="4175"/>
                  <a:pt x="100208" y="0"/>
                </a:cubicBezTo>
                <a:cubicBezTo>
                  <a:pt x="108559" y="6263"/>
                  <a:pt x="118578" y="10770"/>
                  <a:pt x="125260" y="18789"/>
                </a:cubicBezTo>
                <a:cubicBezTo>
                  <a:pt x="129486" y="23861"/>
                  <a:pt x="128571" y="31673"/>
                  <a:pt x="131523" y="37578"/>
                </a:cubicBezTo>
                <a:cubicBezTo>
                  <a:pt x="134889" y="44311"/>
                  <a:pt x="139874" y="50104"/>
                  <a:pt x="144049" y="56367"/>
                </a:cubicBezTo>
                <a:cubicBezTo>
                  <a:pt x="147444" y="73342"/>
                  <a:pt x="147479" y="94184"/>
                  <a:pt x="162838" y="106471"/>
                </a:cubicBezTo>
                <a:cubicBezTo>
                  <a:pt x="167993" y="110595"/>
                  <a:pt x="175364" y="110646"/>
                  <a:pt x="181627" y="112734"/>
                </a:cubicBezTo>
                <a:cubicBezTo>
                  <a:pt x="233819" y="108559"/>
                  <a:pt x="286142" y="105786"/>
                  <a:pt x="338203" y="100208"/>
                </a:cubicBezTo>
                <a:cubicBezTo>
                  <a:pt x="344767" y="99505"/>
                  <a:pt x="351837" y="98069"/>
                  <a:pt x="356992" y="93945"/>
                </a:cubicBezTo>
                <a:cubicBezTo>
                  <a:pt x="368029" y="85115"/>
                  <a:pt x="371655" y="68744"/>
                  <a:pt x="375781" y="56367"/>
                </a:cubicBezTo>
                <a:cubicBezTo>
                  <a:pt x="388065" y="58535"/>
                  <a:pt x="497587" y="69511"/>
                  <a:pt x="526093" y="93945"/>
                </a:cubicBezTo>
                <a:cubicBezTo>
                  <a:pt x="530848" y="98021"/>
                  <a:pt x="526093" y="106471"/>
                  <a:pt x="526093" y="112734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Freeform: Shape 26"/>
          <p:cNvSpPr/>
          <p:nvPr/>
        </p:nvSpPr>
        <p:spPr>
          <a:xfrm>
            <a:off x="4798601" y="4671590"/>
            <a:ext cx="365760" cy="112734"/>
          </a:xfrm>
          <a:custGeom>
            <a:avLst/>
            <a:gdLst>
              <a:gd name="connsiteX0" fmla="*/ 0 w 528206"/>
              <a:gd name="connsiteY0" fmla="*/ 87682 h 112734"/>
              <a:gd name="connsiteX1" fmla="*/ 31315 w 528206"/>
              <a:gd name="connsiteY1" fmla="*/ 50104 h 112734"/>
              <a:gd name="connsiteX2" fmla="*/ 62630 w 528206"/>
              <a:gd name="connsiteY2" fmla="*/ 43841 h 112734"/>
              <a:gd name="connsiteX3" fmla="*/ 81419 w 528206"/>
              <a:gd name="connsiteY3" fmla="*/ 12526 h 112734"/>
              <a:gd name="connsiteX4" fmla="*/ 100208 w 528206"/>
              <a:gd name="connsiteY4" fmla="*/ 0 h 112734"/>
              <a:gd name="connsiteX5" fmla="*/ 125260 w 528206"/>
              <a:gd name="connsiteY5" fmla="*/ 18789 h 112734"/>
              <a:gd name="connsiteX6" fmla="*/ 131523 w 528206"/>
              <a:gd name="connsiteY6" fmla="*/ 37578 h 112734"/>
              <a:gd name="connsiteX7" fmla="*/ 144049 w 528206"/>
              <a:gd name="connsiteY7" fmla="*/ 56367 h 112734"/>
              <a:gd name="connsiteX8" fmla="*/ 162838 w 528206"/>
              <a:gd name="connsiteY8" fmla="*/ 106471 h 112734"/>
              <a:gd name="connsiteX9" fmla="*/ 181627 w 528206"/>
              <a:gd name="connsiteY9" fmla="*/ 112734 h 112734"/>
              <a:gd name="connsiteX10" fmla="*/ 338203 w 528206"/>
              <a:gd name="connsiteY10" fmla="*/ 100208 h 112734"/>
              <a:gd name="connsiteX11" fmla="*/ 356992 w 528206"/>
              <a:gd name="connsiteY11" fmla="*/ 93945 h 112734"/>
              <a:gd name="connsiteX12" fmla="*/ 375781 w 528206"/>
              <a:gd name="connsiteY12" fmla="*/ 56367 h 112734"/>
              <a:gd name="connsiteX13" fmla="*/ 526093 w 528206"/>
              <a:gd name="connsiteY13" fmla="*/ 93945 h 112734"/>
              <a:gd name="connsiteX14" fmla="*/ 526093 w 528206"/>
              <a:gd name="connsiteY14" fmla="*/ 112734 h 11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8206" h="112734">
                <a:moveTo>
                  <a:pt x="0" y="87682"/>
                </a:moveTo>
                <a:cubicBezTo>
                  <a:pt x="10438" y="75156"/>
                  <a:pt x="17957" y="59454"/>
                  <a:pt x="31315" y="50104"/>
                </a:cubicBezTo>
                <a:cubicBezTo>
                  <a:pt x="40036" y="43999"/>
                  <a:pt x="54114" y="50228"/>
                  <a:pt x="62630" y="43841"/>
                </a:cubicBezTo>
                <a:cubicBezTo>
                  <a:pt x="72368" y="36537"/>
                  <a:pt x="73497" y="21768"/>
                  <a:pt x="81419" y="12526"/>
                </a:cubicBezTo>
                <a:cubicBezTo>
                  <a:pt x="86318" y="6811"/>
                  <a:pt x="93945" y="4175"/>
                  <a:pt x="100208" y="0"/>
                </a:cubicBezTo>
                <a:cubicBezTo>
                  <a:pt x="108559" y="6263"/>
                  <a:pt x="118578" y="10770"/>
                  <a:pt x="125260" y="18789"/>
                </a:cubicBezTo>
                <a:cubicBezTo>
                  <a:pt x="129486" y="23861"/>
                  <a:pt x="128571" y="31673"/>
                  <a:pt x="131523" y="37578"/>
                </a:cubicBezTo>
                <a:cubicBezTo>
                  <a:pt x="134889" y="44311"/>
                  <a:pt x="139874" y="50104"/>
                  <a:pt x="144049" y="56367"/>
                </a:cubicBezTo>
                <a:cubicBezTo>
                  <a:pt x="147444" y="73342"/>
                  <a:pt x="147479" y="94184"/>
                  <a:pt x="162838" y="106471"/>
                </a:cubicBezTo>
                <a:cubicBezTo>
                  <a:pt x="167993" y="110595"/>
                  <a:pt x="175364" y="110646"/>
                  <a:pt x="181627" y="112734"/>
                </a:cubicBezTo>
                <a:cubicBezTo>
                  <a:pt x="233819" y="108559"/>
                  <a:pt x="286142" y="105786"/>
                  <a:pt x="338203" y="100208"/>
                </a:cubicBezTo>
                <a:cubicBezTo>
                  <a:pt x="344767" y="99505"/>
                  <a:pt x="351837" y="98069"/>
                  <a:pt x="356992" y="93945"/>
                </a:cubicBezTo>
                <a:cubicBezTo>
                  <a:pt x="368029" y="85115"/>
                  <a:pt x="371655" y="68744"/>
                  <a:pt x="375781" y="56367"/>
                </a:cubicBezTo>
                <a:cubicBezTo>
                  <a:pt x="388065" y="58535"/>
                  <a:pt x="497587" y="69511"/>
                  <a:pt x="526093" y="93945"/>
                </a:cubicBezTo>
                <a:cubicBezTo>
                  <a:pt x="530848" y="98021"/>
                  <a:pt x="526093" y="106471"/>
                  <a:pt x="526093" y="112734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1" name="Freeform: Shape 27"/>
          <p:cNvSpPr/>
          <p:nvPr/>
        </p:nvSpPr>
        <p:spPr>
          <a:xfrm>
            <a:off x="4223847" y="4554747"/>
            <a:ext cx="365760" cy="112734"/>
          </a:xfrm>
          <a:custGeom>
            <a:avLst/>
            <a:gdLst>
              <a:gd name="connsiteX0" fmla="*/ 0 w 528206"/>
              <a:gd name="connsiteY0" fmla="*/ 87682 h 112734"/>
              <a:gd name="connsiteX1" fmla="*/ 31315 w 528206"/>
              <a:gd name="connsiteY1" fmla="*/ 50104 h 112734"/>
              <a:gd name="connsiteX2" fmla="*/ 62630 w 528206"/>
              <a:gd name="connsiteY2" fmla="*/ 43841 h 112734"/>
              <a:gd name="connsiteX3" fmla="*/ 81419 w 528206"/>
              <a:gd name="connsiteY3" fmla="*/ 12526 h 112734"/>
              <a:gd name="connsiteX4" fmla="*/ 100208 w 528206"/>
              <a:gd name="connsiteY4" fmla="*/ 0 h 112734"/>
              <a:gd name="connsiteX5" fmla="*/ 125260 w 528206"/>
              <a:gd name="connsiteY5" fmla="*/ 18789 h 112734"/>
              <a:gd name="connsiteX6" fmla="*/ 131523 w 528206"/>
              <a:gd name="connsiteY6" fmla="*/ 37578 h 112734"/>
              <a:gd name="connsiteX7" fmla="*/ 144049 w 528206"/>
              <a:gd name="connsiteY7" fmla="*/ 56367 h 112734"/>
              <a:gd name="connsiteX8" fmla="*/ 162838 w 528206"/>
              <a:gd name="connsiteY8" fmla="*/ 106471 h 112734"/>
              <a:gd name="connsiteX9" fmla="*/ 181627 w 528206"/>
              <a:gd name="connsiteY9" fmla="*/ 112734 h 112734"/>
              <a:gd name="connsiteX10" fmla="*/ 338203 w 528206"/>
              <a:gd name="connsiteY10" fmla="*/ 100208 h 112734"/>
              <a:gd name="connsiteX11" fmla="*/ 356992 w 528206"/>
              <a:gd name="connsiteY11" fmla="*/ 93945 h 112734"/>
              <a:gd name="connsiteX12" fmla="*/ 375781 w 528206"/>
              <a:gd name="connsiteY12" fmla="*/ 56367 h 112734"/>
              <a:gd name="connsiteX13" fmla="*/ 526093 w 528206"/>
              <a:gd name="connsiteY13" fmla="*/ 93945 h 112734"/>
              <a:gd name="connsiteX14" fmla="*/ 526093 w 528206"/>
              <a:gd name="connsiteY14" fmla="*/ 112734 h 11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8206" h="112734">
                <a:moveTo>
                  <a:pt x="0" y="87682"/>
                </a:moveTo>
                <a:cubicBezTo>
                  <a:pt x="10438" y="75156"/>
                  <a:pt x="17957" y="59454"/>
                  <a:pt x="31315" y="50104"/>
                </a:cubicBezTo>
                <a:cubicBezTo>
                  <a:pt x="40036" y="43999"/>
                  <a:pt x="54114" y="50228"/>
                  <a:pt x="62630" y="43841"/>
                </a:cubicBezTo>
                <a:cubicBezTo>
                  <a:pt x="72368" y="36537"/>
                  <a:pt x="73497" y="21768"/>
                  <a:pt x="81419" y="12526"/>
                </a:cubicBezTo>
                <a:cubicBezTo>
                  <a:pt x="86318" y="6811"/>
                  <a:pt x="93945" y="4175"/>
                  <a:pt x="100208" y="0"/>
                </a:cubicBezTo>
                <a:cubicBezTo>
                  <a:pt x="108559" y="6263"/>
                  <a:pt x="118578" y="10770"/>
                  <a:pt x="125260" y="18789"/>
                </a:cubicBezTo>
                <a:cubicBezTo>
                  <a:pt x="129486" y="23861"/>
                  <a:pt x="128571" y="31673"/>
                  <a:pt x="131523" y="37578"/>
                </a:cubicBezTo>
                <a:cubicBezTo>
                  <a:pt x="134889" y="44311"/>
                  <a:pt x="139874" y="50104"/>
                  <a:pt x="144049" y="56367"/>
                </a:cubicBezTo>
                <a:cubicBezTo>
                  <a:pt x="147444" y="73342"/>
                  <a:pt x="147479" y="94184"/>
                  <a:pt x="162838" y="106471"/>
                </a:cubicBezTo>
                <a:cubicBezTo>
                  <a:pt x="167993" y="110595"/>
                  <a:pt x="175364" y="110646"/>
                  <a:pt x="181627" y="112734"/>
                </a:cubicBezTo>
                <a:cubicBezTo>
                  <a:pt x="233819" y="108559"/>
                  <a:pt x="286142" y="105786"/>
                  <a:pt x="338203" y="100208"/>
                </a:cubicBezTo>
                <a:cubicBezTo>
                  <a:pt x="344767" y="99505"/>
                  <a:pt x="351837" y="98069"/>
                  <a:pt x="356992" y="93945"/>
                </a:cubicBezTo>
                <a:cubicBezTo>
                  <a:pt x="368029" y="85115"/>
                  <a:pt x="371655" y="68744"/>
                  <a:pt x="375781" y="56367"/>
                </a:cubicBezTo>
                <a:cubicBezTo>
                  <a:pt x="388065" y="58535"/>
                  <a:pt x="497587" y="69511"/>
                  <a:pt x="526093" y="93945"/>
                </a:cubicBezTo>
                <a:cubicBezTo>
                  <a:pt x="530848" y="98021"/>
                  <a:pt x="526093" y="106471"/>
                  <a:pt x="526093" y="112734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2" name="Freeform: Shape 28"/>
          <p:cNvSpPr/>
          <p:nvPr/>
        </p:nvSpPr>
        <p:spPr>
          <a:xfrm>
            <a:off x="4231942" y="4671590"/>
            <a:ext cx="365760" cy="112734"/>
          </a:xfrm>
          <a:custGeom>
            <a:avLst/>
            <a:gdLst>
              <a:gd name="connsiteX0" fmla="*/ 0 w 528206"/>
              <a:gd name="connsiteY0" fmla="*/ 87682 h 112734"/>
              <a:gd name="connsiteX1" fmla="*/ 31315 w 528206"/>
              <a:gd name="connsiteY1" fmla="*/ 50104 h 112734"/>
              <a:gd name="connsiteX2" fmla="*/ 62630 w 528206"/>
              <a:gd name="connsiteY2" fmla="*/ 43841 h 112734"/>
              <a:gd name="connsiteX3" fmla="*/ 81419 w 528206"/>
              <a:gd name="connsiteY3" fmla="*/ 12526 h 112734"/>
              <a:gd name="connsiteX4" fmla="*/ 100208 w 528206"/>
              <a:gd name="connsiteY4" fmla="*/ 0 h 112734"/>
              <a:gd name="connsiteX5" fmla="*/ 125260 w 528206"/>
              <a:gd name="connsiteY5" fmla="*/ 18789 h 112734"/>
              <a:gd name="connsiteX6" fmla="*/ 131523 w 528206"/>
              <a:gd name="connsiteY6" fmla="*/ 37578 h 112734"/>
              <a:gd name="connsiteX7" fmla="*/ 144049 w 528206"/>
              <a:gd name="connsiteY7" fmla="*/ 56367 h 112734"/>
              <a:gd name="connsiteX8" fmla="*/ 162838 w 528206"/>
              <a:gd name="connsiteY8" fmla="*/ 106471 h 112734"/>
              <a:gd name="connsiteX9" fmla="*/ 181627 w 528206"/>
              <a:gd name="connsiteY9" fmla="*/ 112734 h 112734"/>
              <a:gd name="connsiteX10" fmla="*/ 338203 w 528206"/>
              <a:gd name="connsiteY10" fmla="*/ 100208 h 112734"/>
              <a:gd name="connsiteX11" fmla="*/ 356992 w 528206"/>
              <a:gd name="connsiteY11" fmla="*/ 93945 h 112734"/>
              <a:gd name="connsiteX12" fmla="*/ 375781 w 528206"/>
              <a:gd name="connsiteY12" fmla="*/ 56367 h 112734"/>
              <a:gd name="connsiteX13" fmla="*/ 526093 w 528206"/>
              <a:gd name="connsiteY13" fmla="*/ 93945 h 112734"/>
              <a:gd name="connsiteX14" fmla="*/ 526093 w 528206"/>
              <a:gd name="connsiteY14" fmla="*/ 112734 h 11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8206" h="112734">
                <a:moveTo>
                  <a:pt x="0" y="87682"/>
                </a:moveTo>
                <a:cubicBezTo>
                  <a:pt x="10438" y="75156"/>
                  <a:pt x="17957" y="59454"/>
                  <a:pt x="31315" y="50104"/>
                </a:cubicBezTo>
                <a:cubicBezTo>
                  <a:pt x="40036" y="43999"/>
                  <a:pt x="54114" y="50228"/>
                  <a:pt x="62630" y="43841"/>
                </a:cubicBezTo>
                <a:cubicBezTo>
                  <a:pt x="72368" y="36537"/>
                  <a:pt x="73497" y="21768"/>
                  <a:pt x="81419" y="12526"/>
                </a:cubicBezTo>
                <a:cubicBezTo>
                  <a:pt x="86318" y="6811"/>
                  <a:pt x="93945" y="4175"/>
                  <a:pt x="100208" y="0"/>
                </a:cubicBezTo>
                <a:cubicBezTo>
                  <a:pt x="108559" y="6263"/>
                  <a:pt x="118578" y="10770"/>
                  <a:pt x="125260" y="18789"/>
                </a:cubicBezTo>
                <a:cubicBezTo>
                  <a:pt x="129486" y="23861"/>
                  <a:pt x="128571" y="31673"/>
                  <a:pt x="131523" y="37578"/>
                </a:cubicBezTo>
                <a:cubicBezTo>
                  <a:pt x="134889" y="44311"/>
                  <a:pt x="139874" y="50104"/>
                  <a:pt x="144049" y="56367"/>
                </a:cubicBezTo>
                <a:cubicBezTo>
                  <a:pt x="147444" y="73342"/>
                  <a:pt x="147479" y="94184"/>
                  <a:pt x="162838" y="106471"/>
                </a:cubicBezTo>
                <a:cubicBezTo>
                  <a:pt x="167993" y="110595"/>
                  <a:pt x="175364" y="110646"/>
                  <a:pt x="181627" y="112734"/>
                </a:cubicBezTo>
                <a:cubicBezTo>
                  <a:pt x="233819" y="108559"/>
                  <a:pt x="286142" y="105786"/>
                  <a:pt x="338203" y="100208"/>
                </a:cubicBezTo>
                <a:cubicBezTo>
                  <a:pt x="344767" y="99505"/>
                  <a:pt x="351837" y="98069"/>
                  <a:pt x="356992" y="93945"/>
                </a:cubicBezTo>
                <a:cubicBezTo>
                  <a:pt x="368029" y="85115"/>
                  <a:pt x="371655" y="68744"/>
                  <a:pt x="375781" y="56367"/>
                </a:cubicBezTo>
                <a:cubicBezTo>
                  <a:pt x="388065" y="58535"/>
                  <a:pt x="497587" y="69511"/>
                  <a:pt x="526093" y="93945"/>
                </a:cubicBezTo>
                <a:cubicBezTo>
                  <a:pt x="530848" y="98021"/>
                  <a:pt x="526093" y="106471"/>
                  <a:pt x="526093" y="112734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Freeform: Shape 29"/>
          <p:cNvSpPr/>
          <p:nvPr/>
        </p:nvSpPr>
        <p:spPr>
          <a:xfrm>
            <a:off x="3646133" y="4564983"/>
            <a:ext cx="365760" cy="112734"/>
          </a:xfrm>
          <a:custGeom>
            <a:avLst/>
            <a:gdLst>
              <a:gd name="connsiteX0" fmla="*/ 0 w 528206"/>
              <a:gd name="connsiteY0" fmla="*/ 87682 h 112734"/>
              <a:gd name="connsiteX1" fmla="*/ 31315 w 528206"/>
              <a:gd name="connsiteY1" fmla="*/ 50104 h 112734"/>
              <a:gd name="connsiteX2" fmla="*/ 62630 w 528206"/>
              <a:gd name="connsiteY2" fmla="*/ 43841 h 112734"/>
              <a:gd name="connsiteX3" fmla="*/ 81419 w 528206"/>
              <a:gd name="connsiteY3" fmla="*/ 12526 h 112734"/>
              <a:gd name="connsiteX4" fmla="*/ 100208 w 528206"/>
              <a:gd name="connsiteY4" fmla="*/ 0 h 112734"/>
              <a:gd name="connsiteX5" fmla="*/ 125260 w 528206"/>
              <a:gd name="connsiteY5" fmla="*/ 18789 h 112734"/>
              <a:gd name="connsiteX6" fmla="*/ 131523 w 528206"/>
              <a:gd name="connsiteY6" fmla="*/ 37578 h 112734"/>
              <a:gd name="connsiteX7" fmla="*/ 144049 w 528206"/>
              <a:gd name="connsiteY7" fmla="*/ 56367 h 112734"/>
              <a:gd name="connsiteX8" fmla="*/ 162838 w 528206"/>
              <a:gd name="connsiteY8" fmla="*/ 106471 h 112734"/>
              <a:gd name="connsiteX9" fmla="*/ 181627 w 528206"/>
              <a:gd name="connsiteY9" fmla="*/ 112734 h 112734"/>
              <a:gd name="connsiteX10" fmla="*/ 338203 w 528206"/>
              <a:gd name="connsiteY10" fmla="*/ 100208 h 112734"/>
              <a:gd name="connsiteX11" fmla="*/ 356992 w 528206"/>
              <a:gd name="connsiteY11" fmla="*/ 93945 h 112734"/>
              <a:gd name="connsiteX12" fmla="*/ 375781 w 528206"/>
              <a:gd name="connsiteY12" fmla="*/ 56367 h 112734"/>
              <a:gd name="connsiteX13" fmla="*/ 526093 w 528206"/>
              <a:gd name="connsiteY13" fmla="*/ 93945 h 112734"/>
              <a:gd name="connsiteX14" fmla="*/ 526093 w 528206"/>
              <a:gd name="connsiteY14" fmla="*/ 112734 h 11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8206" h="112734">
                <a:moveTo>
                  <a:pt x="0" y="87682"/>
                </a:moveTo>
                <a:cubicBezTo>
                  <a:pt x="10438" y="75156"/>
                  <a:pt x="17957" y="59454"/>
                  <a:pt x="31315" y="50104"/>
                </a:cubicBezTo>
                <a:cubicBezTo>
                  <a:pt x="40036" y="43999"/>
                  <a:pt x="54114" y="50228"/>
                  <a:pt x="62630" y="43841"/>
                </a:cubicBezTo>
                <a:cubicBezTo>
                  <a:pt x="72368" y="36537"/>
                  <a:pt x="73497" y="21768"/>
                  <a:pt x="81419" y="12526"/>
                </a:cubicBezTo>
                <a:cubicBezTo>
                  <a:pt x="86318" y="6811"/>
                  <a:pt x="93945" y="4175"/>
                  <a:pt x="100208" y="0"/>
                </a:cubicBezTo>
                <a:cubicBezTo>
                  <a:pt x="108559" y="6263"/>
                  <a:pt x="118578" y="10770"/>
                  <a:pt x="125260" y="18789"/>
                </a:cubicBezTo>
                <a:cubicBezTo>
                  <a:pt x="129486" y="23861"/>
                  <a:pt x="128571" y="31673"/>
                  <a:pt x="131523" y="37578"/>
                </a:cubicBezTo>
                <a:cubicBezTo>
                  <a:pt x="134889" y="44311"/>
                  <a:pt x="139874" y="50104"/>
                  <a:pt x="144049" y="56367"/>
                </a:cubicBezTo>
                <a:cubicBezTo>
                  <a:pt x="147444" y="73342"/>
                  <a:pt x="147479" y="94184"/>
                  <a:pt x="162838" y="106471"/>
                </a:cubicBezTo>
                <a:cubicBezTo>
                  <a:pt x="167993" y="110595"/>
                  <a:pt x="175364" y="110646"/>
                  <a:pt x="181627" y="112734"/>
                </a:cubicBezTo>
                <a:cubicBezTo>
                  <a:pt x="233819" y="108559"/>
                  <a:pt x="286142" y="105786"/>
                  <a:pt x="338203" y="100208"/>
                </a:cubicBezTo>
                <a:cubicBezTo>
                  <a:pt x="344767" y="99505"/>
                  <a:pt x="351837" y="98069"/>
                  <a:pt x="356992" y="93945"/>
                </a:cubicBezTo>
                <a:cubicBezTo>
                  <a:pt x="368029" y="85115"/>
                  <a:pt x="371655" y="68744"/>
                  <a:pt x="375781" y="56367"/>
                </a:cubicBezTo>
                <a:cubicBezTo>
                  <a:pt x="388065" y="58535"/>
                  <a:pt x="497587" y="69511"/>
                  <a:pt x="526093" y="93945"/>
                </a:cubicBezTo>
                <a:cubicBezTo>
                  <a:pt x="530848" y="98021"/>
                  <a:pt x="526093" y="106471"/>
                  <a:pt x="526093" y="112734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4" name="Freeform: Shape 30"/>
          <p:cNvSpPr/>
          <p:nvPr/>
        </p:nvSpPr>
        <p:spPr>
          <a:xfrm>
            <a:off x="3654228" y="4681826"/>
            <a:ext cx="365760" cy="112734"/>
          </a:xfrm>
          <a:custGeom>
            <a:avLst/>
            <a:gdLst>
              <a:gd name="connsiteX0" fmla="*/ 0 w 528206"/>
              <a:gd name="connsiteY0" fmla="*/ 87682 h 112734"/>
              <a:gd name="connsiteX1" fmla="*/ 31315 w 528206"/>
              <a:gd name="connsiteY1" fmla="*/ 50104 h 112734"/>
              <a:gd name="connsiteX2" fmla="*/ 62630 w 528206"/>
              <a:gd name="connsiteY2" fmla="*/ 43841 h 112734"/>
              <a:gd name="connsiteX3" fmla="*/ 81419 w 528206"/>
              <a:gd name="connsiteY3" fmla="*/ 12526 h 112734"/>
              <a:gd name="connsiteX4" fmla="*/ 100208 w 528206"/>
              <a:gd name="connsiteY4" fmla="*/ 0 h 112734"/>
              <a:gd name="connsiteX5" fmla="*/ 125260 w 528206"/>
              <a:gd name="connsiteY5" fmla="*/ 18789 h 112734"/>
              <a:gd name="connsiteX6" fmla="*/ 131523 w 528206"/>
              <a:gd name="connsiteY6" fmla="*/ 37578 h 112734"/>
              <a:gd name="connsiteX7" fmla="*/ 144049 w 528206"/>
              <a:gd name="connsiteY7" fmla="*/ 56367 h 112734"/>
              <a:gd name="connsiteX8" fmla="*/ 162838 w 528206"/>
              <a:gd name="connsiteY8" fmla="*/ 106471 h 112734"/>
              <a:gd name="connsiteX9" fmla="*/ 181627 w 528206"/>
              <a:gd name="connsiteY9" fmla="*/ 112734 h 112734"/>
              <a:gd name="connsiteX10" fmla="*/ 338203 w 528206"/>
              <a:gd name="connsiteY10" fmla="*/ 100208 h 112734"/>
              <a:gd name="connsiteX11" fmla="*/ 356992 w 528206"/>
              <a:gd name="connsiteY11" fmla="*/ 93945 h 112734"/>
              <a:gd name="connsiteX12" fmla="*/ 375781 w 528206"/>
              <a:gd name="connsiteY12" fmla="*/ 56367 h 112734"/>
              <a:gd name="connsiteX13" fmla="*/ 526093 w 528206"/>
              <a:gd name="connsiteY13" fmla="*/ 93945 h 112734"/>
              <a:gd name="connsiteX14" fmla="*/ 526093 w 528206"/>
              <a:gd name="connsiteY14" fmla="*/ 112734 h 11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8206" h="112734">
                <a:moveTo>
                  <a:pt x="0" y="87682"/>
                </a:moveTo>
                <a:cubicBezTo>
                  <a:pt x="10438" y="75156"/>
                  <a:pt x="17957" y="59454"/>
                  <a:pt x="31315" y="50104"/>
                </a:cubicBezTo>
                <a:cubicBezTo>
                  <a:pt x="40036" y="43999"/>
                  <a:pt x="54114" y="50228"/>
                  <a:pt x="62630" y="43841"/>
                </a:cubicBezTo>
                <a:cubicBezTo>
                  <a:pt x="72368" y="36537"/>
                  <a:pt x="73497" y="21768"/>
                  <a:pt x="81419" y="12526"/>
                </a:cubicBezTo>
                <a:cubicBezTo>
                  <a:pt x="86318" y="6811"/>
                  <a:pt x="93945" y="4175"/>
                  <a:pt x="100208" y="0"/>
                </a:cubicBezTo>
                <a:cubicBezTo>
                  <a:pt x="108559" y="6263"/>
                  <a:pt x="118578" y="10770"/>
                  <a:pt x="125260" y="18789"/>
                </a:cubicBezTo>
                <a:cubicBezTo>
                  <a:pt x="129486" y="23861"/>
                  <a:pt x="128571" y="31673"/>
                  <a:pt x="131523" y="37578"/>
                </a:cubicBezTo>
                <a:cubicBezTo>
                  <a:pt x="134889" y="44311"/>
                  <a:pt x="139874" y="50104"/>
                  <a:pt x="144049" y="56367"/>
                </a:cubicBezTo>
                <a:cubicBezTo>
                  <a:pt x="147444" y="73342"/>
                  <a:pt x="147479" y="94184"/>
                  <a:pt x="162838" y="106471"/>
                </a:cubicBezTo>
                <a:cubicBezTo>
                  <a:pt x="167993" y="110595"/>
                  <a:pt x="175364" y="110646"/>
                  <a:pt x="181627" y="112734"/>
                </a:cubicBezTo>
                <a:cubicBezTo>
                  <a:pt x="233819" y="108559"/>
                  <a:pt x="286142" y="105786"/>
                  <a:pt x="338203" y="100208"/>
                </a:cubicBezTo>
                <a:cubicBezTo>
                  <a:pt x="344767" y="99505"/>
                  <a:pt x="351837" y="98069"/>
                  <a:pt x="356992" y="93945"/>
                </a:cubicBezTo>
                <a:cubicBezTo>
                  <a:pt x="368029" y="85115"/>
                  <a:pt x="371655" y="68744"/>
                  <a:pt x="375781" y="56367"/>
                </a:cubicBezTo>
                <a:cubicBezTo>
                  <a:pt x="388065" y="58535"/>
                  <a:pt x="497587" y="69511"/>
                  <a:pt x="526093" y="93945"/>
                </a:cubicBezTo>
                <a:cubicBezTo>
                  <a:pt x="530848" y="98021"/>
                  <a:pt x="526093" y="106471"/>
                  <a:pt x="526093" y="112734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TextBox 24"/>
          <p:cNvSpPr txBox="1"/>
          <p:nvPr/>
        </p:nvSpPr>
        <p:spPr>
          <a:xfrm>
            <a:off x="706671" y="5541039"/>
            <a:ext cx="2209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i="1" dirty="0">
                <a:solidFill>
                  <a:schemeClr val="accent6">
                    <a:lumMod val="75000"/>
                  </a:schemeClr>
                </a:solidFill>
              </a:rPr>
              <a:t>Homozygous</a:t>
            </a:r>
          </a:p>
          <a:p>
            <a:pPr algn="ctr"/>
            <a:r>
              <a:rPr lang="en-AU" b="1" i="1" dirty="0">
                <a:solidFill>
                  <a:schemeClr val="accent6">
                    <a:lumMod val="75000"/>
                  </a:schemeClr>
                </a:solidFill>
              </a:rPr>
              <a:t>Recessive </a:t>
            </a:r>
          </a:p>
          <a:p>
            <a:pPr algn="ctr"/>
            <a:r>
              <a:rPr lang="en-AU" b="1" i="1" dirty="0">
                <a:solidFill>
                  <a:schemeClr val="accent6">
                    <a:lumMod val="75000"/>
                  </a:schemeClr>
                </a:solidFill>
              </a:rPr>
              <a:t>(inherited lactose intolerance)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491880" y="5661248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i="1" dirty="0">
                <a:solidFill>
                  <a:schemeClr val="accent6">
                    <a:lumMod val="75000"/>
                  </a:schemeClr>
                </a:solidFill>
              </a:rPr>
              <a:t>Heterozygous (usually no symptoms)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71800" y="594928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Arial Black" panose="020B0A04020102020204" pitchFamily="34" charset="0"/>
              </a:rPr>
              <a:t>vs</a:t>
            </a:r>
          </a:p>
        </p:txBody>
      </p:sp>
      <p:sp>
        <p:nvSpPr>
          <p:cNvPr id="3" name="Oval 2"/>
          <p:cNvSpPr/>
          <p:nvPr/>
        </p:nvSpPr>
        <p:spPr>
          <a:xfrm>
            <a:off x="8676456" y="144016"/>
            <a:ext cx="277688" cy="2606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4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6200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Measuring certain biometric variables produces </a:t>
            </a:r>
            <a:r>
              <a:rPr lang="en-US" sz="3200" b="1" u="sng" dirty="0">
                <a:latin typeface="+mn-lt"/>
              </a:rPr>
              <a:t>continuous</a:t>
            </a:r>
            <a:r>
              <a:rPr lang="en-US" sz="3200" b="1" dirty="0">
                <a:latin typeface="+mn-lt"/>
              </a:rPr>
              <a:t> types of data</a:t>
            </a:r>
            <a:endParaRPr lang="en-AU" sz="32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" t="6709" r="68376" b="54849"/>
          <a:stretch/>
        </p:blipFill>
        <p:spPr>
          <a:xfrm>
            <a:off x="2195737" y="2152326"/>
            <a:ext cx="4896544" cy="2468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07904" y="4469050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Height (cm)</a:t>
            </a:r>
            <a:endParaRPr lang="en-AU" sz="20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661209" y="3190618"/>
            <a:ext cx="2812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Probability Density</a:t>
            </a:r>
            <a:endParaRPr lang="en-AU" sz="2000" dirty="0">
              <a:solidFill>
                <a:srgbClr val="0070C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703" y="5517364"/>
            <a:ext cx="365760" cy="106159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5004958"/>
            <a:ext cx="548640" cy="15923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925" y="4312010"/>
            <a:ext cx="781050" cy="22669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334" y="5004958"/>
            <a:ext cx="548640" cy="15923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173" y="5004958"/>
            <a:ext cx="548640" cy="15923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9512" y="1376215"/>
            <a:ext cx="8594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the average height of the student population at the University of Queensland?</a:t>
            </a:r>
          </a:p>
          <a:p>
            <a:pPr algn="ctr"/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5364088" y="2462235"/>
            <a:ext cx="32403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This information is helpful when deciding how high to make the doors!</a:t>
            </a:r>
            <a:endParaRPr lang="en-AU" sz="2400" i="1" dirty="0"/>
          </a:p>
        </p:txBody>
      </p:sp>
      <p:sp>
        <p:nvSpPr>
          <p:cNvPr id="13" name="Oval 12"/>
          <p:cNvSpPr/>
          <p:nvPr/>
        </p:nvSpPr>
        <p:spPr>
          <a:xfrm>
            <a:off x="8676456" y="144016"/>
            <a:ext cx="277688" cy="2606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8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9496" y="5629059"/>
            <a:ext cx="792088" cy="694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38972"/>
            <a:ext cx="8784976" cy="841756"/>
          </a:xfrm>
        </p:spPr>
        <p:txBody>
          <a:bodyPr>
            <a:noAutofit/>
          </a:bodyPr>
          <a:lstStyle/>
          <a:p>
            <a:r>
              <a:rPr lang="en-US" sz="3200" b="1" dirty="0"/>
              <a:t>Gene expression is a continuous (count) variable</a:t>
            </a:r>
            <a:endParaRPr lang="en-AU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" t="6709" r="68376" b="54849"/>
          <a:stretch/>
        </p:blipFill>
        <p:spPr>
          <a:xfrm>
            <a:off x="2195737" y="2008310"/>
            <a:ext cx="4896544" cy="2468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5856" y="4397042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LCT gene expression</a:t>
            </a:r>
            <a:endParaRPr lang="en-AU" sz="20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661209" y="3046602"/>
            <a:ext cx="2812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Probability Density</a:t>
            </a:r>
            <a:endParaRPr lang="en-AU" sz="2000" dirty="0">
              <a:solidFill>
                <a:srgbClr val="0070C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703" y="5517364"/>
            <a:ext cx="365760" cy="106159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5004958"/>
            <a:ext cx="548640" cy="15923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334" y="5004958"/>
            <a:ext cx="548640" cy="15923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173" y="5004958"/>
            <a:ext cx="548640" cy="15923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1615" y="1777282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LCT gene example:</a:t>
            </a:r>
            <a:endParaRPr lang="en-AU" sz="2000" u="sng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b="11193"/>
          <a:stretch/>
        </p:blipFill>
        <p:spPr>
          <a:xfrm>
            <a:off x="6588224" y="1772750"/>
            <a:ext cx="2066925" cy="19624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925" y="4312010"/>
            <a:ext cx="781050" cy="2266950"/>
          </a:xfrm>
          <a:prstGeom prst="rect">
            <a:avLst/>
          </a:prstGeom>
        </p:spPr>
      </p:pic>
      <p:sp>
        <p:nvSpPr>
          <p:cNvPr id="7" name="Freeform: Shape 6"/>
          <p:cNvSpPr/>
          <p:nvPr/>
        </p:nvSpPr>
        <p:spPr>
          <a:xfrm>
            <a:off x="6682451" y="5301208"/>
            <a:ext cx="365760" cy="112734"/>
          </a:xfrm>
          <a:custGeom>
            <a:avLst/>
            <a:gdLst>
              <a:gd name="connsiteX0" fmla="*/ 0 w 528206"/>
              <a:gd name="connsiteY0" fmla="*/ 87682 h 112734"/>
              <a:gd name="connsiteX1" fmla="*/ 31315 w 528206"/>
              <a:gd name="connsiteY1" fmla="*/ 50104 h 112734"/>
              <a:gd name="connsiteX2" fmla="*/ 62630 w 528206"/>
              <a:gd name="connsiteY2" fmla="*/ 43841 h 112734"/>
              <a:gd name="connsiteX3" fmla="*/ 81419 w 528206"/>
              <a:gd name="connsiteY3" fmla="*/ 12526 h 112734"/>
              <a:gd name="connsiteX4" fmla="*/ 100208 w 528206"/>
              <a:gd name="connsiteY4" fmla="*/ 0 h 112734"/>
              <a:gd name="connsiteX5" fmla="*/ 125260 w 528206"/>
              <a:gd name="connsiteY5" fmla="*/ 18789 h 112734"/>
              <a:gd name="connsiteX6" fmla="*/ 131523 w 528206"/>
              <a:gd name="connsiteY6" fmla="*/ 37578 h 112734"/>
              <a:gd name="connsiteX7" fmla="*/ 144049 w 528206"/>
              <a:gd name="connsiteY7" fmla="*/ 56367 h 112734"/>
              <a:gd name="connsiteX8" fmla="*/ 162838 w 528206"/>
              <a:gd name="connsiteY8" fmla="*/ 106471 h 112734"/>
              <a:gd name="connsiteX9" fmla="*/ 181627 w 528206"/>
              <a:gd name="connsiteY9" fmla="*/ 112734 h 112734"/>
              <a:gd name="connsiteX10" fmla="*/ 338203 w 528206"/>
              <a:gd name="connsiteY10" fmla="*/ 100208 h 112734"/>
              <a:gd name="connsiteX11" fmla="*/ 356992 w 528206"/>
              <a:gd name="connsiteY11" fmla="*/ 93945 h 112734"/>
              <a:gd name="connsiteX12" fmla="*/ 375781 w 528206"/>
              <a:gd name="connsiteY12" fmla="*/ 56367 h 112734"/>
              <a:gd name="connsiteX13" fmla="*/ 526093 w 528206"/>
              <a:gd name="connsiteY13" fmla="*/ 93945 h 112734"/>
              <a:gd name="connsiteX14" fmla="*/ 526093 w 528206"/>
              <a:gd name="connsiteY14" fmla="*/ 112734 h 11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8206" h="112734">
                <a:moveTo>
                  <a:pt x="0" y="87682"/>
                </a:moveTo>
                <a:cubicBezTo>
                  <a:pt x="10438" y="75156"/>
                  <a:pt x="17957" y="59454"/>
                  <a:pt x="31315" y="50104"/>
                </a:cubicBezTo>
                <a:cubicBezTo>
                  <a:pt x="40036" y="43999"/>
                  <a:pt x="54114" y="50228"/>
                  <a:pt x="62630" y="43841"/>
                </a:cubicBezTo>
                <a:cubicBezTo>
                  <a:pt x="72368" y="36537"/>
                  <a:pt x="73497" y="21768"/>
                  <a:pt x="81419" y="12526"/>
                </a:cubicBezTo>
                <a:cubicBezTo>
                  <a:pt x="86318" y="6811"/>
                  <a:pt x="93945" y="4175"/>
                  <a:pt x="100208" y="0"/>
                </a:cubicBezTo>
                <a:cubicBezTo>
                  <a:pt x="108559" y="6263"/>
                  <a:pt x="118578" y="10770"/>
                  <a:pt x="125260" y="18789"/>
                </a:cubicBezTo>
                <a:cubicBezTo>
                  <a:pt x="129486" y="23861"/>
                  <a:pt x="128571" y="31673"/>
                  <a:pt x="131523" y="37578"/>
                </a:cubicBezTo>
                <a:cubicBezTo>
                  <a:pt x="134889" y="44311"/>
                  <a:pt x="139874" y="50104"/>
                  <a:pt x="144049" y="56367"/>
                </a:cubicBezTo>
                <a:cubicBezTo>
                  <a:pt x="147444" y="73342"/>
                  <a:pt x="147479" y="94184"/>
                  <a:pt x="162838" y="106471"/>
                </a:cubicBezTo>
                <a:cubicBezTo>
                  <a:pt x="167993" y="110595"/>
                  <a:pt x="175364" y="110646"/>
                  <a:pt x="181627" y="112734"/>
                </a:cubicBezTo>
                <a:cubicBezTo>
                  <a:pt x="233819" y="108559"/>
                  <a:pt x="286142" y="105786"/>
                  <a:pt x="338203" y="100208"/>
                </a:cubicBezTo>
                <a:cubicBezTo>
                  <a:pt x="344767" y="99505"/>
                  <a:pt x="351837" y="98069"/>
                  <a:pt x="356992" y="93945"/>
                </a:cubicBezTo>
                <a:cubicBezTo>
                  <a:pt x="368029" y="85115"/>
                  <a:pt x="371655" y="68744"/>
                  <a:pt x="375781" y="56367"/>
                </a:cubicBezTo>
                <a:cubicBezTo>
                  <a:pt x="388065" y="58535"/>
                  <a:pt x="497587" y="69511"/>
                  <a:pt x="526093" y="93945"/>
                </a:cubicBezTo>
                <a:cubicBezTo>
                  <a:pt x="530848" y="98021"/>
                  <a:pt x="526093" y="106471"/>
                  <a:pt x="526093" y="112734"/>
                </a:cubicBez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Freeform: Shape 17"/>
          <p:cNvSpPr/>
          <p:nvPr/>
        </p:nvSpPr>
        <p:spPr>
          <a:xfrm>
            <a:off x="6670570" y="5415341"/>
            <a:ext cx="365760" cy="112734"/>
          </a:xfrm>
          <a:custGeom>
            <a:avLst/>
            <a:gdLst>
              <a:gd name="connsiteX0" fmla="*/ 0 w 528206"/>
              <a:gd name="connsiteY0" fmla="*/ 87682 h 112734"/>
              <a:gd name="connsiteX1" fmla="*/ 31315 w 528206"/>
              <a:gd name="connsiteY1" fmla="*/ 50104 h 112734"/>
              <a:gd name="connsiteX2" fmla="*/ 62630 w 528206"/>
              <a:gd name="connsiteY2" fmla="*/ 43841 h 112734"/>
              <a:gd name="connsiteX3" fmla="*/ 81419 w 528206"/>
              <a:gd name="connsiteY3" fmla="*/ 12526 h 112734"/>
              <a:gd name="connsiteX4" fmla="*/ 100208 w 528206"/>
              <a:gd name="connsiteY4" fmla="*/ 0 h 112734"/>
              <a:gd name="connsiteX5" fmla="*/ 125260 w 528206"/>
              <a:gd name="connsiteY5" fmla="*/ 18789 h 112734"/>
              <a:gd name="connsiteX6" fmla="*/ 131523 w 528206"/>
              <a:gd name="connsiteY6" fmla="*/ 37578 h 112734"/>
              <a:gd name="connsiteX7" fmla="*/ 144049 w 528206"/>
              <a:gd name="connsiteY7" fmla="*/ 56367 h 112734"/>
              <a:gd name="connsiteX8" fmla="*/ 162838 w 528206"/>
              <a:gd name="connsiteY8" fmla="*/ 106471 h 112734"/>
              <a:gd name="connsiteX9" fmla="*/ 181627 w 528206"/>
              <a:gd name="connsiteY9" fmla="*/ 112734 h 112734"/>
              <a:gd name="connsiteX10" fmla="*/ 338203 w 528206"/>
              <a:gd name="connsiteY10" fmla="*/ 100208 h 112734"/>
              <a:gd name="connsiteX11" fmla="*/ 356992 w 528206"/>
              <a:gd name="connsiteY11" fmla="*/ 93945 h 112734"/>
              <a:gd name="connsiteX12" fmla="*/ 375781 w 528206"/>
              <a:gd name="connsiteY12" fmla="*/ 56367 h 112734"/>
              <a:gd name="connsiteX13" fmla="*/ 526093 w 528206"/>
              <a:gd name="connsiteY13" fmla="*/ 93945 h 112734"/>
              <a:gd name="connsiteX14" fmla="*/ 526093 w 528206"/>
              <a:gd name="connsiteY14" fmla="*/ 112734 h 11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8206" h="112734">
                <a:moveTo>
                  <a:pt x="0" y="87682"/>
                </a:moveTo>
                <a:cubicBezTo>
                  <a:pt x="10438" y="75156"/>
                  <a:pt x="17957" y="59454"/>
                  <a:pt x="31315" y="50104"/>
                </a:cubicBezTo>
                <a:cubicBezTo>
                  <a:pt x="40036" y="43999"/>
                  <a:pt x="54114" y="50228"/>
                  <a:pt x="62630" y="43841"/>
                </a:cubicBezTo>
                <a:cubicBezTo>
                  <a:pt x="72368" y="36537"/>
                  <a:pt x="73497" y="21768"/>
                  <a:pt x="81419" y="12526"/>
                </a:cubicBezTo>
                <a:cubicBezTo>
                  <a:pt x="86318" y="6811"/>
                  <a:pt x="93945" y="4175"/>
                  <a:pt x="100208" y="0"/>
                </a:cubicBezTo>
                <a:cubicBezTo>
                  <a:pt x="108559" y="6263"/>
                  <a:pt x="118578" y="10770"/>
                  <a:pt x="125260" y="18789"/>
                </a:cubicBezTo>
                <a:cubicBezTo>
                  <a:pt x="129486" y="23861"/>
                  <a:pt x="128571" y="31673"/>
                  <a:pt x="131523" y="37578"/>
                </a:cubicBezTo>
                <a:cubicBezTo>
                  <a:pt x="134889" y="44311"/>
                  <a:pt x="139874" y="50104"/>
                  <a:pt x="144049" y="56367"/>
                </a:cubicBezTo>
                <a:cubicBezTo>
                  <a:pt x="147444" y="73342"/>
                  <a:pt x="147479" y="94184"/>
                  <a:pt x="162838" y="106471"/>
                </a:cubicBezTo>
                <a:cubicBezTo>
                  <a:pt x="167993" y="110595"/>
                  <a:pt x="175364" y="110646"/>
                  <a:pt x="181627" y="112734"/>
                </a:cubicBezTo>
                <a:cubicBezTo>
                  <a:pt x="233819" y="108559"/>
                  <a:pt x="286142" y="105786"/>
                  <a:pt x="338203" y="100208"/>
                </a:cubicBezTo>
                <a:cubicBezTo>
                  <a:pt x="344767" y="99505"/>
                  <a:pt x="351837" y="98069"/>
                  <a:pt x="356992" y="93945"/>
                </a:cubicBezTo>
                <a:cubicBezTo>
                  <a:pt x="368029" y="85115"/>
                  <a:pt x="371655" y="68744"/>
                  <a:pt x="375781" y="56367"/>
                </a:cubicBezTo>
                <a:cubicBezTo>
                  <a:pt x="388065" y="58535"/>
                  <a:pt x="497587" y="69511"/>
                  <a:pt x="526093" y="93945"/>
                </a:cubicBezTo>
                <a:cubicBezTo>
                  <a:pt x="530848" y="98021"/>
                  <a:pt x="526093" y="106471"/>
                  <a:pt x="526093" y="112734"/>
                </a:cubicBez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Freeform: Shape 22"/>
          <p:cNvSpPr/>
          <p:nvPr/>
        </p:nvSpPr>
        <p:spPr>
          <a:xfrm>
            <a:off x="6658689" y="5516615"/>
            <a:ext cx="365760" cy="112734"/>
          </a:xfrm>
          <a:custGeom>
            <a:avLst/>
            <a:gdLst>
              <a:gd name="connsiteX0" fmla="*/ 0 w 528206"/>
              <a:gd name="connsiteY0" fmla="*/ 87682 h 112734"/>
              <a:gd name="connsiteX1" fmla="*/ 31315 w 528206"/>
              <a:gd name="connsiteY1" fmla="*/ 50104 h 112734"/>
              <a:gd name="connsiteX2" fmla="*/ 62630 w 528206"/>
              <a:gd name="connsiteY2" fmla="*/ 43841 h 112734"/>
              <a:gd name="connsiteX3" fmla="*/ 81419 w 528206"/>
              <a:gd name="connsiteY3" fmla="*/ 12526 h 112734"/>
              <a:gd name="connsiteX4" fmla="*/ 100208 w 528206"/>
              <a:gd name="connsiteY4" fmla="*/ 0 h 112734"/>
              <a:gd name="connsiteX5" fmla="*/ 125260 w 528206"/>
              <a:gd name="connsiteY5" fmla="*/ 18789 h 112734"/>
              <a:gd name="connsiteX6" fmla="*/ 131523 w 528206"/>
              <a:gd name="connsiteY6" fmla="*/ 37578 h 112734"/>
              <a:gd name="connsiteX7" fmla="*/ 144049 w 528206"/>
              <a:gd name="connsiteY7" fmla="*/ 56367 h 112734"/>
              <a:gd name="connsiteX8" fmla="*/ 162838 w 528206"/>
              <a:gd name="connsiteY8" fmla="*/ 106471 h 112734"/>
              <a:gd name="connsiteX9" fmla="*/ 181627 w 528206"/>
              <a:gd name="connsiteY9" fmla="*/ 112734 h 112734"/>
              <a:gd name="connsiteX10" fmla="*/ 338203 w 528206"/>
              <a:gd name="connsiteY10" fmla="*/ 100208 h 112734"/>
              <a:gd name="connsiteX11" fmla="*/ 356992 w 528206"/>
              <a:gd name="connsiteY11" fmla="*/ 93945 h 112734"/>
              <a:gd name="connsiteX12" fmla="*/ 375781 w 528206"/>
              <a:gd name="connsiteY12" fmla="*/ 56367 h 112734"/>
              <a:gd name="connsiteX13" fmla="*/ 526093 w 528206"/>
              <a:gd name="connsiteY13" fmla="*/ 93945 h 112734"/>
              <a:gd name="connsiteX14" fmla="*/ 526093 w 528206"/>
              <a:gd name="connsiteY14" fmla="*/ 112734 h 11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8206" h="112734">
                <a:moveTo>
                  <a:pt x="0" y="87682"/>
                </a:moveTo>
                <a:cubicBezTo>
                  <a:pt x="10438" y="75156"/>
                  <a:pt x="17957" y="59454"/>
                  <a:pt x="31315" y="50104"/>
                </a:cubicBezTo>
                <a:cubicBezTo>
                  <a:pt x="40036" y="43999"/>
                  <a:pt x="54114" y="50228"/>
                  <a:pt x="62630" y="43841"/>
                </a:cubicBezTo>
                <a:cubicBezTo>
                  <a:pt x="72368" y="36537"/>
                  <a:pt x="73497" y="21768"/>
                  <a:pt x="81419" y="12526"/>
                </a:cubicBezTo>
                <a:cubicBezTo>
                  <a:pt x="86318" y="6811"/>
                  <a:pt x="93945" y="4175"/>
                  <a:pt x="100208" y="0"/>
                </a:cubicBezTo>
                <a:cubicBezTo>
                  <a:pt x="108559" y="6263"/>
                  <a:pt x="118578" y="10770"/>
                  <a:pt x="125260" y="18789"/>
                </a:cubicBezTo>
                <a:cubicBezTo>
                  <a:pt x="129486" y="23861"/>
                  <a:pt x="128571" y="31673"/>
                  <a:pt x="131523" y="37578"/>
                </a:cubicBezTo>
                <a:cubicBezTo>
                  <a:pt x="134889" y="44311"/>
                  <a:pt x="139874" y="50104"/>
                  <a:pt x="144049" y="56367"/>
                </a:cubicBezTo>
                <a:cubicBezTo>
                  <a:pt x="147444" y="73342"/>
                  <a:pt x="147479" y="94184"/>
                  <a:pt x="162838" y="106471"/>
                </a:cubicBezTo>
                <a:cubicBezTo>
                  <a:pt x="167993" y="110595"/>
                  <a:pt x="175364" y="110646"/>
                  <a:pt x="181627" y="112734"/>
                </a:cubicBezTo>
                <a:cubicBezTo>
                  <a:pt x="233819" y="108559"/>
                  <a:pt x="286142" y="105786"/>
                  <a:pt x="338203" y="100208"/>
                </a:cubicBezTo>
                <a:cubicBezTo>
                  <a:pt x="344767" y="99505"/>
                  <a:pt x="351837" y="98069"/>
                  <a:pt x="356992" y="93945"/>
                </a:cubicBezTo>
                <a:cubicBezTo>
                  <a:pt x="368029" y="85115"/>
                  <a:pt x="371655" y="68744"/>
                  <a:pt x="375781" y="56367"/>
                </a:cubicBezTo>
                <a:cubicBezTo>
                  <a:pt x="388065" y="58535"/>
                  <a:pt x="497587" y="69511"/>
                  <a:pt x="526093" y="93945"/>
                </a:cubicBezTo>
                <a:cubicBezTo>
                  <a:pt x="530848" y="98021"/>
                  <a:pt x="526093" y="106471"/>
                  <a:pt x="526093" y="112734"/>
                </a:cubicBez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Freeform: Shape 25"/>
          <p:cNvSpPr/>
          <p:nvPr/>
        </p:nvSpPr>
        <p:spPr>
          <a:xfrm>
            <a:off x="5004048" y="5688421"/>
            <a:ext cx="365760" cy="112734"/>
          </a:xfrm>
          <a:custGeom>
            <a:avLst/>
            <a:gdLst>
              <a:gd name="connsiteX0" fmla="*/ 0 w 528206"/>
              <a:gd name="connsiteY0" fmla="*/ 87682 h 112734"/>
              <a:gd name="connsiteX1" fmla="*/ 31315 w 528206"/>
              <a:gd name="connsiteY1" fmla="*/ 50104 h 112734"/>
              <a:gd name="connsiteX2" fmla="*/ 62630 w 528206"/>
              <a:gd name="connsiteY2" fmla="*/ 43841 h 112734"/>
              <a:gd name="connsiteX3" fmla="*/ 81419 w 528206"/>
              <a:gd name="connsiteY3" fmla="*/ 12526 h 112734"/>
              <a:gd name="connsiteX4" fmla="*/ 100208 w 528206"/>
              <a:gd name="connsiteY4" fmla="*/ 0 h 112734"/>
              <a:gd name="connsiteX5" fmla="*/ 125260 w 528206"/>
              <a:gd name="connsiteY5" fmla="*/ 18789 h 112734"/>
              <a:gd name="connsiteX6" fmla="*/ 131523 w 528206"/>
              <a:gd name="connsiteY6" fmla="*/ 37578 h 112734"/>
              <a:gd name="connsiteX7" fmla="*/ 144049 w 528206"/>
              <a:gd name="connsiteY7" fmla="*/ 56367 h 112734"/>
              <a:gd name="connsiteX8" fmla="*/ 162838 w 528206"/>
              <a:gd name="connsiteY8" fmla="*/ 106471 h 112734"/>
              <a:gd name="connsiteX9" fmla="*/ 181627 w 528206"/>
              <a:gd name="connsiteY9" fmla="*/ 112734 h 112734"/>
              <a:gd name="connsiteX10" fmla="*/ 338203 w 528206"/>
              <a:gd name="connsiteY10" fmla="*/ 100208 h 112734"/>
              <a:gd name="connsiteX11" fmla="*/ 356992 w 528206"/>
              <a:gd name="connsiteY11" fmla="*/ 93945 h 112734"/>
              <a:gd name="connsiteX12" fmla="*/ 375781 w 528206"/>
              <a:gd name="connsiteY12" fmla="*/ 56367 h 112734"/>
              <a:gd name="connsiteX13" fmla="*/ 526093 w 528206"/>
              <a:gd name="connsiteY13" fmla="*/ 93945 h 112734"/>
              <a:gd name="connsiteX14" fmla="*/ 526093 w 528206"/>
              <a:gd name="connsiteY14" fmla="*/ 112734 h 11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8206" h="112734">
                <a:moveTo>
                  <a:pt x="0" y="87682"/>
                </a:moveTo>
                <a:cubicBezTo>
                  <a:pt x="10438" y="75156"/>
                  <a:pt x="17957" y="59454"/>
                  <a:pt x="31315" y="50104"/>
                </a:cubicBezTo>
                <a:cubicBezTo>
                  <a:pt x="40036" y="43999"/>
                  <a:pt x="54114" y="50228"/>
                  <a:pt x="62630" y="43841"/>
                </a:cubicBezTo>
                <a:cubicBezTo>
                  <a:pt x="72368" y="36537"/>
                  <a:pt x="73497" y="21768"/>
                  <a:pt x="81419" y="12526"/>
                </a:cubicBezTo>
                <a:cubicBezTo>
                  <a:pt x="86318" y="6811"/>
                  <a:pt x="93945" y="4175"/>
                  <a:pt x="100208" y="0"/>
                </a:cubicBezTo>
                <a:cubicBezTo>
                  <a:pt x="108559" y="6263"/>
                  <a:pt x="118578" y="10770"/>
                  <a:pt x="125260" y="18789"/>
                </a:cubicBezTo>
                <a:cubicBezTo>
                  <a:pt x="129486" y="23861"/>
                  <a:pt x="128571" y="31673"/>
                  <a:pt x="131523" y="37578"/>
                </a:cubicBezTo>
                <a:cubicBezTo>
                  <a:pt x="134889" y="44311"/>
                  <a:pt x="139874" y="50104"/>
                  <a:pt x="144049" y="56367"/>
                </a:cubicBezTo>
                <a:cubicBezTo>
                  <a:pt x="147444" y="73342"/>
                  <a:pt x="147479" y="94184"/>
                  <a:pt x="162838" y="106471"/>
                </a:cubicBezTo>
                <a:cubicBezTo>
                  <a:pt x="167993" y="110595"/>
                  <a:pt x="175364" y="110646"/>
                  <a:pt x="181627" y="112734"/>
                </a:cubicBezTo>
                <a:cubicBezTo>
                  <a:pt x="233819" y="108559"/>
                  <a:pt x="286142" y="105786"/>
                  <a:pt x="338203" y="100208"/>
                </a:cubicBezTo>
                <a:cubicBezTo>
                  <a:pt x="344767" y="99505"/>
                  <a:pt x="351837" y="98069"/>
                  <a:pt x="356992" y="93945"/>
                </a:cubicBezTo>
                <a:cubicBezTo>
                  <a:pt x="368029" y="85115"/>
                  <a:pt x="371655" y="68744"/>
                  <a:pt x="375781" y="56367"/>
                </a:cubicBezTo>
                <a:cubicBezTo>
                  <a:pt x="388065" y="58535"/>
                  <a:pt x="497587" y="69511"/>
                  <a:pt x="526093" y="93945"/>
                </a:cubicBezTo>
                <a:cubicBezTo>
                  <a:pt x="530848" y="98021"/>
                  <a:pt x="526093" y="106471"/>
                  <a:pt x="526093" y="112734"/>
                </a:cubicBez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Freeform: Shape 26"/>
          <p:cNvSpPr/>
          <p:nvPr/>
        </p:nvSpPr>
        <p:spPr>
          <a:xfrm>
            <a:off x="4975225" y="5805264"/>
            <a:ext cx="365760" cy="112734"/>
          </a:xfrm>
          <a:custGeom>
            <a:avLst/>
            <a:gdLst>
              <a:gd name="connsiteX0" fmla="*/ 0 w 528206"/>
              <a:gd name="connsiteY0" fmla="*/ 87682 h 112734"/>
              <a:gd name="connsiteX1" fmla="*/ 31315 w 528206"/>
              <a:gd name="connsiteY1" fmla="*/ 50104 h 112734"/>
              <a:gd name="connsiteX2" fmla="*/ 62630 w 528206"/>
              <a:gd name="connsiteY2" fmla="*/ 43841 h 112734"/>
              <a:gd name="connsiteX3" fmla="*/ 81419 w 528206"/>
              <a:gd name="connsiteY3" fmla="*/ 12526 h 112734"/>
              <a:gd name="connsiteX4" fmla="*/ 100208 w 528206"/>
              <a:gd name="connsiteY4" fmla="*/ 0 h 112734"/>
              <a:gd name="connsiteX5" fmla="*/ 125260 w 528206"/>
              <a:gd name="connsiteY5" fmla="*/ 18789 h 112734"/>
              <a:gd name="connsiteX6" fmla="*/ 131523 w 528206"/>
              <a:gd name="connsiteY6" fmla="*/ 37578 h 112734"/>
              <a:gd name="connsiteX7" fmla="*/ 144049 w 528206"/>
              <a:gd name="connsiteY7" fmla="*/ 56367 h 112734"/>
              <a:gd name="connsiteX8" fmla="*/ 162838 w 528206"/>
              <a:gd name="connsiteY8" fmla="*/ 106471 h 112734"/>
              <a:gd name="connsiteX9" fmla="*/ 181627 w 528206"/>
              <a:gd name="connsiteY9" fmla="*/ 112734 h 112734"/>
              <a:gd name="connsiteX10" fmla="*/ 338203 w 528206"/>
              <a:gd name="connsiteY10" fmla="*/ 100208 h 112734"/>
              <a:gd name="connsiteX11" fmla="*/ 356992 w 528206"/>
              <a:gd name="connsiteY11" fmla="*/ 93945 h 112734"/>
              <a:gd name="connsiteX12" fmla="*/ 375781 w 528206"/>
              <a:gd name="connsiteY12" fmla="*/ 56367 h 112734"/>
              <a:gd name="connsiteX13" fmla="*/ 526093 w 528206"/>
              <a:gd name="connsiteY13" fmla="*/ 93945 h 112734"/>
              <a:gd name="connsiteX14" fmla="*/ 526093 w 528206"/>
              <a:gd name="connsiteY14" fmla="*/ 112734 h 11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8206" h="112734">
                <a:moveTo>
                  <a:pt x="0" y="87682"/>
                </a:moveTo>
                <a:cubicBezTo>
                  <a:pt x="10438" y="75156"/>
                  <a:pt x="17957" y="59454"/>
                  <a:pt x="31315" y="50104"/>
                </a:cubicBezTo>
                <a:cubicBezTo>
                  <a:pt x="40036" y="43999"/>
                  <a:pt x="54114" y="50228"/>
                  <a:pt x="62630" y="43841"/>
                </a:cubicBezTo>
                <a:cubicBezTo>
                  <a:pt x="72368" y="36537"/>
                  <a:pt x="73497" y="21768"/>
                  <a:pt x="81419" y="12526"/>
                </a:cubicBezTo>
                <a:cubicBezTo>
                  <a:pt x="86318" y="6811"/>
                  <a:pt x="93945" y="4175"/>
                  <a:pt x="100208" y="0"/>
                </a:cubicBezTo>
                <a:cubicBezTo>
                  <a:pt x="108559" y="6263"/>
                  <a:pt x="118578" y="10770"/>
                  <a:pt x="125260" y="18789"/>
                </a:cubicBezTo>
                <a:cubicBezTo>
                  <a:pt x="129486" y="23861"/>
                  <a:pt x="128571" y="31673"/>
                  <a:pt x="131523" y="37578"/>
                </a:cubicBezTo>
                <a:cubicBezTo>
                  <a:pt x="134889" y="44311"/>
                  <a:pt x="139874" y="50104"/>
                  <a:pt x="144049" y="56367"/>
                </a:cubicBezTo>
                <a:cubicBezTo>
                  <a:pt x="147444" y="73342"/>
                  <a:pt x="147479" y="94184"/>
                  <a:pt x="162838" y="106471"/>
                </a:cubicBezTo>
                <a:cubicBezTo>
                  <a:pt x="167993" y="110595"/>
                  <a:pt x="175364" y="110646"/>
                  <a:pt x="181627" y="112734"/>
                </a:cubicBezTo>
                <a:cubicBezTo>
                  <a:pt x="233819" y="108559"/>
                  <a:pt x="286142" y="105786"/>
                  <a:pt x="338203" y="100208"/>
                </a:cubicBezTo>
                <a:cubicBezTo>
                  <a:pt x="344767" y="99505"/>
                  <a:pt x="351837" y="98069"/>
                  <a:pt x="356992" y="93945"/>
                </a:cubicBezTo>
                <a:cubicBezTo>
                  <a:pt x="368029" y="85115"/>
                  <a:pt x="371655" y="68744"/>
                  <a:pt x="375781" y="56367"/>
                </a:cubicBezTo>
                <a:cubicBezTo>
                  <a:pt x="388065" y="58535"/>
                  <a:pt x="497587" y="69511"/>
                  <a:pt x="526093" y="93945"/>
                </a:cubicBezTo>
                <a:cubicBezTo>
                  <a:pt x="530848" y="98021"/>
                  <a:pt x="526093" y="106471"/>
                  <a:pt x="526093" y="112734"/>
                </a:cubicBez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" name="Freeform: Shape 27"/>
          <p:cNvSpPr/>
          <p:nvPr/>
        </p:nvSpPr>
        <p:spPr>
          <a:xfrm>
            <a:off x="4400471" y="5688421"/>
            <a:ext cx="365760" cy="112734"/>
          </a:xfrm>
          <a:custGeom>
            <a:avLst/>
            <a:gdLst>
              <a:gd name="connsiteX0" fmla="*/ 0 w 528206"/>
              <a:gd name="connsiteY0" fmla="*/ 87682 h 112734"/>
              <a:gd name="connsiteX1" fmla="*/ 31315 w 528206"/>
              <a:gd name="connsiteY1" fmla="*/ 50104 h 112734"/>
              <a:gd name="connsiteX2" fmla="*/ 62630 w 528206"/>
              <a:gd name="connsiteY2" fmla="*/ 43841 h 112734"/>
              <a:gd name="connsiteX3" fmla="*/ 81419 w 528206"/>
              <a:gd name="connsiteY3" fmla="*/ 12526 h 112734"/>
              <a:gd name="connsiteX4" fmla="*/ 100208 w 528206"/>
              <a:gd name="connsiteY4" fmla="*/ 0 h 112734"/>
              <a:gd name="connsiteX5" fmla="*/ 125260 w 528206"/>
              <a:gd name="connsiteY5" fmla="*/ 18789 h 112734"/>
              <a:gd name="connsiteX6" fmla="*/ 131523 w 528206"/>
              <a:gd name="connsiteY6" fmla="*/ 37578 h 112734"/>
              <a:gd name="connsiteX7" fmla="*/ 144049 w 528206"/>
              <a:gd name="connsiteY7" fmla="*/ 56367 h 112734"/>
              <a:gd name="connsiteX8" fmla="*/ 162838 w 528206"/>
              <a:gd name="connsiteY8" fmla="*/ 106471 h 112734"/>
              <a:gd name="connsiteX9" fmla="*/ 181627 w 528206"/>
              <a:gd name="connsiteY9" fmla="*/ 112734 h 112734"/>
              <a:gd name="connsiteX10" fmla="*/ 338203 w 528206"/>
              <a:gd name="connsiteY10" fmla="*/ 100208 h 112734"/>
              <a:gd name="connsiteX11" fmla="*/ 356992 w 528206"/>
              <a:gd name="connsiteY11" fmla="*/ 93945 h 112734"/>
              <a:gd name="connsiteX12" fmla="*/ 375781 w 528206"/>
              <a:gd name="connsiteY12" fmla="*/ 56367 h 112734"/>
              <a:gd name="connsiteX13" fmla="*/ 526093 w 528206"/>
              <a:gd name="connsiteY13" fmla="*/ 93945 h 112734"/>
              <a:gd name="connsiteX14" fmla="*/ 526093 w 528206"/>
              <a:gd name="connsiteY14" fmla="*/ 112734 h 11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8206" h="112734">
                <a:moveTo>
                  <a:pt x="0" y="87682"/>
                </a:moveTo>
                <a:cubicBezTo>
                  <a:pt x="10438" y="75156"/>
                  <a:pt x="17957" y="59454"/>
                  <a:pt x="31315" y="50104"/>
                </a:cubicBezTo>
                <a:cubicBezTo>
                  <a:pt x="40036" y="43999"/>
                  <a:pt x="54114" y="50228"/>
                  <a:pt x="62630" y="43841"/>
                </a:cubicBezTo>
                <a:cubicBezTo>
                  <a:pt x="72368" y="36537"/>
                  <a:pt x="73497" y="21768"/>
                  <a:pt x="81419" y="12526"/>
                </a:cubicBezTo>
                <a:cubicBezTo>
                  <a:pt x="86318" y="6811"/>
                  <a:pt x="93945" y="4175"/>
                  <a:pt x="100208" y="0"/>
                </a:cubicBezTo>
                <a:cubicBezTo>
                  <a:pt x="108559" y="6263"/>
                  <a:pt x="118578" y="10770"/>
                  <a:pt x="125260" y="18789"/>
                </a:cubicBezTo>
                <a:cubicBezTo>
                  <a:pt x="129486" y="23861"/>
                  <a:pt x="128571" y="31673"/>
                  <a:pt x="131523" y="37578"/>
                </a:cubicBezTo>
                <a:cubicBezTo>
                  <a:pt x="134889" y="44311"/>
                  <a:pt x="139874" y="50104"/>
                  <a:pt x="144049" y="56367"/>
                </a:cubicBezTo>
                <a:cubicBezTo>
                  <a:pt x="147444" y="73342"/>
                  <a:pt x="147479" y="94184"/>
                  <a:pt x="162838" y="106471"/>
                </a:cubicBezTo>
                <a:cubicBezTo>
                  <a:pt x="167993" y="110595"/>
                  <a:pt x="175364" y="110646"/>
                  <a:pt x="181627" y="112734"/>
                </a:cubicBezTo>
                <a:cubicBezTo>
                  <a:pt x="233819" y="108559"/>
                  <a:pt x="286142" y="105786"/>
                  <a:pt x="338203" y="100208"/>
                </a:cubicBezTo>
                <a:cubicBezTo>
                  <a:pt x="344767" y="99505"/>
                  <a:pt x="351837" y="98069"/>
                  <a:pt x="356992" y="93945"/>
                </a:cubicBezTo>
                <a:cubicBezTo>
                  <a:pt x="368029" y="85115"/>
                  <a:pt x="371655" y="68744"/>
                  <a:pt x="375781" y="56367"/>
                </a:cubicBezTo>
                <a:cubicBezTo>
                  <a:pt x="388065" y="58535"/>
                  <a:pt x="497587" y="69511"/>
                  <a:pt x="526093" y="93945"/>
                </a:cubicBezTo>
                <a:cubicBezTo>
                  <a:pt x="530848" y="98021"/>
                  <a:pt x="526093" y="106471"/>
                  <a:pt x="526093" y="112734"/>
                </a:cubicBez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Freeform: Shape 28"/>
          <p:cNvSpPr/>
          <p:nvPr/>
        </p:nvSpPr>
        <p:spPr>
          <a:xfrm>
            <a:off x="4408566" y="5805264"/>
            <a:ext cx="365760" cy="112734"/>
          </a:xfrm>
          <a:custGeom>
            <a:avLst/>
            <a:gdLst>
              <a:gd name="connsiteX0" fmla="*/ 0 w 528206"/>
              <a:gd name="connsiteY0" fmla="*/ 87682 h 112734"/>
              <a:gd name="connsiteX1" fmla="*/ 31315 w 528206"/>
              <a:gd name="connsiteY1" fmla="*/ 50104 h 112734"/>
              <a:gd name="connsiteX2" fmla="*/ 62630 w 528206"/>
              <a:gd name="connsiteY2" fmla="*/ 43841 h 112734"/>
              <a:gd name="connsiteX3" fmla="*/ 81419 w 528206"/>
              <a:gd name="connsiteY3" fmla="*/ 12526 h 112734"/>
              <a:gd name="connsiteX4" fmla="*/ 100208 w 528206"/>
              <a:gd name="connsiteY4" fmla="*/ 0 h 112734"/>
              <a:gd name="connsiteX5" fmla="*/ 125260 w 528206"/>
              <a:gd name="connsiteY5" fmla="*/ 18789 h 112734"/>
              <a:gd name="connsiteX6" fmla="*/ 131523 w 528206"/>
              <a:gd name="connsiteY6" fmla="*/ 37578 h 112734"/>
              <a:gd name="connsiteX7" fmla="*/ 144049 w 528206"/>
              <a:gd name="connsiteY7" fmla="*/ 56367 h 112734"/>
              <a:gd name="connsiteX8" fmla="*/ 162838 w 528206"/>
              <a:gd name="connsiteY8" fmla="*/ 106471 h 112734"/>
              <a:gd name="connsiteX9" fmla="*/ 181627 w 528206"/>
              <a:gd name="connsiteY9" fmla="*/ 112734 h 112734"/>
              <a:gd name="connsiteX10" fmla="*/ 338203 w 528206"/>
              <a:gd name="connsiteY10" fmla="*/ 100208 h 112734"/>
              <a:gd name="connsiteX11" fmla="*/ 356992 w 528206"/>
              <a:gd name="connsiteY11" fmla="*/ 93945 h 112734"/>
              <a:gd name="connsiteX12" fmla="*/ 375781 w 528206"/>
              <a:gd name="connsiteY12" fmla="*/ 56367 h 112734"/>
              <a:gd name="connsiteX13" fmla="*/ 526093 w 528206"/>
              <a:gd name="connsiteY13" fmla="*/ 93945 h 112734"/>
              <a:gd name="connsiteX14" fmla="*/ 526093 w 528206"/>
              <a:gd name="connsiteY14" fmla="*/ 112734 h 11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8206" h="112734">
                <a:moveTo>
                  <a:pt x="0" y="87682"/>
                </a:moveTo>
                <a:cubicBezTo>
                  <a:pt x="10438" y="75156"/>
                  <a:pt x="17957" y="59454"/>
                  <a:pt x="31315" y="50104"/>
                </a:cubicBezTo>
                <a:cubicBezTo>
                  <a:pt x="40036" y="43999"/>
                  <a:pt x="54114" y="50228"/>
                  <a:pt x="62630" y="43841"/>
                </a:cubicBezTo>
                <a:cubicBezTo>
                  <a:pt x="72368" y="36537"/>
                  <a:pt x="73497" y="21768"/>
                  <a:pt x="81419" y="12526"/>
                </a:cubicBezTo>
                <a:cubicBezTo>
                  <a:pt x="86318" y="6811"/>
                  <a:pt x="93945" y="4175"/>
                  <a:pt x="100208" y="0"/>
                </a:cubicBezTo>
                <a:cubicBezTo>
                  <a:pt x="108559" y="6263"/>
                  <a:pt x="118578" y="10770"/>
                  <a:pt x="125260" y="18789"/>
                </a:cubicBezTo>
                <a:cubicBezTo>
                  <a:pt x="129486" y="23861"/>
                  <a:pt x="128571" y="31673"/>
                  <a:pt x="131523" y="37578"/>
                </a:cubicBezTo>
                <a:cubicBezTo>
                  <a:pt x="134889" y="44311"/>
                  <a:pt x="139874" y="50104"/>
                  <a:pt x="144049" y="56367"/>
                </a:cubicBezTo>
                <a:cubicBezTo>
                  <a:pt x="147444" y="73342"/>
                  <a:pt x="147479" y="94184"/>
                  <a:pt x="162838" y="106471"/>
                </a:cubicBezTo>
                <a:cubicBezTo>
                  <a:pt x="167993" y="110595"/>
                  <a:pt x="175364" y="110646"/>
                  <a:pt x="181627" y="112734"/>
                </a:cubicBezTo>
                <a:cubicBezTo>
                  <a:pt x="233819" y="108559"/>
                  <a:pt x="286142" y="105786"/>
                  <a:pt x="338203" y="100208"/>
                </a:cubicBezTo>
                <a:cubicBezTo>
                  <a:pt x="344767" y="99505"/>
                  <a:pt x="351837" y="98069"/>
                  <a:pt x="356992" y="93945"/>
                </a:cubicBezTo>
                <a:cubicBezTo>
                  <a:pt x="368029" y="85115"/>
                  <a:pt x="371655" y="68744"/>
                  <a:pt x="375781" y="56367"/>
                </a:cubicBezTo>
                <a:cubicBezTo>
                  <a:pt x="388065" y="58535"/>
                  <a:pt x="497587" y="69511"/>
                  <a:pt x="526093" y="93945"/>
                </a:cubicBezTo>
                <a:cubicBezTo>
                  <a:pt x="530848" y="98021"/>
                  <a:pt x="526093" y="106471"/>
                  <a:pt x="526093" y="112734"/>
                </a:cubicBez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0" name="Freeform: Shape 29"/>
          <p:cNvSpPr/>
          <p:nvPr/>
        </p:nvSpPr>
        <p:spPr>
          <a:xfrm>
            <a:off x="3822757" y="5698657"/>
            <a:ext cx="365760" cy="112734"/>
          </a:xfrm>
          <a:custGeom>
            <a:avLst/>
            <a:gdLst>
              <a:gd name="connsiteX0" fmla="*/ 0 w 528206"/>
              <a:gd name="connsiteY0" fmla="*/ 87682 h 112734"/>
              <a:gd name="connsiteX1" fmla="*/ 31315 w 528206"/>
              <a:gd name="connsiteY1" fmla="*/ 50104 h 112734"/>
              <a:gd name="connsiteX2" fmla="*/ 62630 w 528206"/>
              <a:gd name="connsiteY2" fmla="*/ 43841 h 112734"/>
              <a:gd name="connsiteX3" fmla="*/ 81419 w 528206"/>
              <a:gd name="connsiteY3" fmla="*/ 12526 h 112734"/>
              <a:gd name="connsiteX4" fmla="*/ 100208 w 528206"/>
              <a:gd name="connsiteY4" fmla="*/ 0 h 112734"/>
              <a:gd name="connsiteX5" fmla="*/ 125260 w 528206"/>
              <a:gd name="connsiteY5" fmla="*/ 18789 h 112734"/>
              <a:gd name="connsiteX6" fmla="*/ 131523 w 528206"/>
              <a:gd name="connsiteY6" fmla="*/ 37578 h 112734"/>
              <a:gd name="connsiteX7" fmla="*/ 144049 w 528206"/>
              <a:gd name="connsiteY7" fmla="*/ 56367 h 112734"/>
              <a:gd name="connsiteX8" fmla="*/ 162838 w 528206"/>
              <a:gd name="connsiteY8" fmla="*/ 106471 h 112734"/>
              <a:gd name="connsiteX9" fmla="*/ 181627 w 528206"/>
              <a:gd name="connsiteY9" fmla="*/ 112734 h 112734"/>
              <a:gd name="connsiteX10" fmla="*/ 338203 w 528206"/>
              <a:gd name="connsiteY10" fmla="*/ 100208 h 112734"/>
              <a:gd name="connsiteX11" fmla="*/ 356992 w 528206"/>
              <a:gd name="connsiteY11" fmla="*/ 93945 h 112734"/>
              <a:gd name="connsiteX12" fmla="*/ 375781 w 528206"/>
              <a:gd name="connsiteY12" fmla="*/ 56367 h 112734"/>
              <a:gd name="connsiteX13" fmla="*/ 526093 w 528206"/>
              <a:gd name="connsiteY13" fmla="*/ 93945 h 112734"/>
              <a:gd name="connsiteX14" fmla="*/ 526093 w 528206"/>
              <a:gd name="connsiteY14" fmla="*/ 112734 h 11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8206" h="112734">
                <a:moveTo>
                  <a:pt x="0" y="87682"/>
                </a:moveTo>
                <a:cubicBezTo>
                  <a:pt x="10438" y="75156"/>
                  <a:pt x="17957" y="59454"/>
                  <a:pt x="31315" y="50104"/>
                </a:cubicBezTo>
                <a:cubicBezTo>
                  <a:pt x="40036" y="43999"/>
                  <a:pt x="54114" y="50228"/>
                  <a:pt x="62630" y="43841"/>
                </a:cubicBezTo>
                <a:cubicBezTo>
                  <a:pt x="72368" y="36537"/>
                  <a:pt x="73497" y="21768"/>
                  <a:pt x="81419" y="12526"/>
                </a:cubicBezTo>
                <a:cubicBezTo>
                  <a:pt x="86318" y="6811"/>
                  <a:pt x="93945" y="4175"/>
                  <a:pt x="100208" y="0"/>
                </a:cubicBezTo>
                <a:cubicBezTo>
                  <a:pt x="108559" y="6263"/>
                  <a:pt x="118578" y="10770"/>
                  <a:pt x="125260" y="18789"/>
                </a:cubicBezTo>
                <a:cubicBezTo>
                  <a:pt x="129486" y="23861"/>
                  <a:pt x="128571" y="31673"/>
                  <a:pt x="131523" y="37578"/>
                </a:cubicBezTo>
                <a:cubicBezTo>
                  <a:pt x="134889" y="44311"/>
                  <a:pt x="139874" y="50104"/>
                  <a:pt x="144049" y="56367"/>
                </a:cubicBezTo>
                <a:cubicBezTo>
                  <a:pt x="147444" y="73342"/>
                  <a:pt x="147479" y="94184"/>
                  <a:pt x="162838" y="106471"/>
                </a:cubicBezTo>
                <a:cubicBezTo>
                  <a:pt x="167993" y="110595"/>
                  <a:pt x="175364" y="110646"/>
                  <a:pt x="181627" y="112734"/>
                </a:cubicBezTo>
                <a:cubicBezTo>
                  <a:pt x="233819" y="108559"/>
                  <a:pt x="286142" y="105786"/>
                  <a:pt x="338203" y="100208"/>
                </a:cubicBezTo>
                <a:cubicBezTo>
                  <a:pt x="344767" y="99505"/>
                  <a:pt x="351837" y="98069"/>
                  <a:pt x="356992" y="93945"/>
                </a:cubicBezTo>
                <a:cubicBezTo>
                  <a:pt x="368029" y="85115"/>
                  <a:pt x="371655" y="68744"/>
                  <a:pt x="375781" y="56367"/>
                </a:cubicBezTo>
                <a:cubicBezTo>
                  <a:pt x="388065" y="58535"/>
                  <a:pt x="497587" y="69511"/>
                  <a:pt x="526093" y="93945"/>
                </a:cubicBezTo>
                <a:cubicBezTo>
                  <a:pt x="530848" y="98021"/>
                  <a:pt x="526093" y="106471"/>
                  <a:pt x="526093" y="112734"/>
                </a:cubicBez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Freeform: Shape 30"/>
          <p:cNvSpPr/>
          <p:nvPr/>
        </p:nvSpPr>
        <p:spPr>
          <a:xfrm>
            <a:off x="3830852" y="5815500"/>
            <a:ext cx="365760" cy="112734"/>
          </a:xfrm>
          <a:custGeom>
            <a:avLst/>
            <a:gdLst>
              <a:gd name="connsiteX0" fmla="*/ 0 w 528206"/>
              <a:gd name="connsiteY0" fmla="*/ 87682 h 112734"/>
              <a:gd name="connsiteX1" fmla="*/ 31315 w 528206"/>
              <a:gd name="connsiteY1" fmla="*/ 50104 h 112734"/>
              <a:gd name="connsiteX2" fmla="*/ 62630 w 528206"/>
              <a:gd name="connsiteY2" fmla="*/ 43841 h 112734"/>
              <a:gd name="connsiteX3" fmla="*/ 81419 w 528206"/>
              <a:gd name="connsiteY3" fmla="*/ 12526 h 112734"/>
              <a:gd name="connsiteX4" fmla="*/ 100208 w 528206"/>
              <a:gd name="connsiteY4" fmla="*/ 0 h 112734"/>
              <a:gd name="connsiteX5" fmla="*/ 125260 w 528206"/>
              <a:gd name="connsiteY5" fmla="*/ 18789 h 112734"/>
              <a:gd name="connsiteX6" fmla="*/ 131523 w 528206"/>
              <a:gd name="connsiteY6" fmla="*/ 37578 h 112734"/>
              <a:gd name="connsiteX7" fmla="*/ 144049 w 528206"/>
              <a:gd name="connsiteY7" fmla="*/ 56367 h 112734"/>
              <a:gd name="connsiteX8" fmla="*/ 162838 w 528206"/>
              <a:gd name="connsiteY8" fmla="*/ 106471 h 112734"/>
              <a:gd name="connsiteX9" fmla="*/ 181627 w 528206"/>
              <a:gd name="connsiteY9" fmla="*/ 112734 h 112734"/>
              <a:gd name="connsiteX10" fmla="*/ 338203 w 528206"/>
              <a:gd name="connsiteY10" fmla="*/ 100208 h 112734"/>
              <a:gd name="connsiteX11" fmla="*/ 356992 w 528206"/>
              <a:gd name="connsiteY11" fmla="*/ 93945 h 112734"/>
              <a:gd name="connsiteX12" fmla="*/ 375781 w 528206"/>
              <a:gd name="connsiteY12" fmla="*/ 56367 h 112734"/>
              <a:gd name="connsiteX13" fmla="*/ 526093 w 528206"/>
              <a:gd name="connsiteY13" fmla="*/ 93945 h 112734"/>
              <a:gd name="connsiteX14" fmla="*/ 526093 w 528206"/>
              <a:gd name="connsiteY14" fmla="*/ 112734 h 11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8206" h="112734">
                <a:moveTo>
                  <a:pt x="0" y="87682"/>
                </a:moveTo>
                <a:cubicBezTo>
                  <a:pt x="10438" y="75156"/>
                  <a:pt x="17957" y="59454"/>
                  <a:pt x="31315" y="50104"/>
                </a:cubicBezTo>
                <a:cubicBezTo>
                  <a:pt x="40036" y="43999"/>
                  <a:pt x="54114" y="50228"/>
                  <a:pt x="62630" y="43841"/>
                </a:cubicBezTo>
                <a:cubicBezTo>
                  <a:pt x="72368" y="36537"/>
                  <a:pt x="73497" y="21768"/>
                  <a:pt x="81419" y="12526"/>
                </a:cubicBezTo>
                <a:cubicBezTo>
                  <a:pt x="86318" y="6811"/>
                  <a:pt x="93945" y="4175"/>
                  <a:pt x="100208" y="0"/>
                </a:cubicBezTo>
                <a:cubicBezTo>
                  <a:pt x="108559" y="6263"/>
                  <a:pt x="118578" y="10770"/>
                  <a:pt x="125260" y="18789"/>
                </a:cubicBezTo>
                <a:cubicBezTo>
                  <a:pt x="129486" y="23861"/>
                  <a:pt x="128571" y="31673"/>
                  <a:pt x="131523" y="37578"/>
                </a:cubicBezTo>
                <a:cubicBezTo>
                  <a:pt x="134889" y="44311"/>
                  <a:pt x="139874" y="50104"/>
                  <a:pt x="144049" y="56367"/>
                </a:cubicBezTo>
                <a:cubicBezTo>
                  <a:pt x="147444" y="73342"/>
                  <a:pt x="147479" y="94184"/>
                  <a:pt x="162838" y="106471"/>
                </a:cubicBezTo>
                <a:cubicBezTo>
                  <a:pt x="167993" y="110595"/>
                  <a:pt x="175364" y="110646"/>
                  <a:pt x="181627" y="112734"/>
                </a:cubicBezTo>
                <a:cubicBezTo>
                  <a:pt x="233819" y="108559"/>
                  <a:pt x="286142" y="105786"/>
                  <a:pt x="338203" y="100208"/>
                </a:cubicBezTo>
                <a:cubicBezTo>
                  <a:pt x="344767" y="99505"/>
                  <a:pt x="351837" y="98069"/>
                  <a:pt x="356992" y="93945"/>
                </a:cubicBezTo>
                <a:cubicBezTo>
                  <a:pt x="368029" y="85115"/>
                  <a:pt x="371655" y="68744"/>
                  <a:pt x="375781" y="56367"/>
                </a:cubicBezTo>
                <a:cubicBezTo>
                  <a:pt x="388065" y="58535"/>
                  <a:pt x="497587" y="69511"/>
                  <a:pt x="526093" y="93945"/>
                </a:cubicBezTo>
                <a:cubicBezTo>
                  <a:pt x="530848" y="98021"/>
                  <a:pt x="526093" y="106471"/>
                  <a:pt x="526093" y="112734"/>
                </a:cubicBez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Freeform: Shape 31"/>
          <p:cNvSpPr/>
          <p:nvPr/>
        </p:nvSpPr>
        <p:spPr>
          <a:xfrm>
            <a:off x="2293398" y="5976453"/>
            <a:ext cx="365760" cy="112734"/>
          </a:xfrm>
          <a:custGeom>
            <a:avLst/>
            <a:gdLst>
              <a:gd name="connsiteX0" fmla="*/ 0 w 528206"/>
              <a:gd name="connsiteY0" fmla="*/ 87682 h 112734"/>
              <a:gd name="connsiteX1" fmla="*/ 31315 w 528206"/>
              <a:gd name="connsiteY1" fmla="*/ 50104 h 112734"/>
              <a:gd name="connsiteX2" fmla="*/ 62630 w 528206"/>
              <a:gd name="connsiteY2" fmla="*/ 43841 h 112734"/>
              <a:gd name="connsiteX3" fmla="*/ 81419 w 528206"/>
              <a:gd name="connsiteY3" fmla="*/ 12526 h 112734"/>
              <a:gd name="connsiteX4" fmla="*/ 100208 w 528206"/>
              <a:gd name="connsiteY4" fmla="*/ 0 h 112734"/>
              <a:gd name="connsiteX5" fmla="*/ 125260 w 528206"/>
              <a:gd name="connsiteY5" fmla="*/ 18789 h 112734"/>
              <a:gd name="connsiteX6" fmla="*/ 131523 w 528206"/>
              <a:gd name="connsiteY6" fmla="*/ 37578 h 112734"/>
              <a:gd name="connsiteX7" fmla="*/ 144049 w 528206"/>
              <a:gd name="connsiteY7" fmla="*/ 56367 h 112734"/>
              <a:gd name="connsiteX8" fmla="*/ 162838 w 528206"/>
              <a:gd name="connsiteY8" fmla="*/ 106471 h 112734"/>
              <a:gd name="connsiteX9" fmla="*/ 181627 w 528206"/>
              <a:gd name="connsiteY9" fmla="*/ 112734 h 112734"/>
              <a:gd name="connsiteX10" fmla="*/ 338203 w 528206"/>
              <a:gd name="connsiteY10" fmla="*/ 100208 h 112734"/>
              <a:gd name="connsiteX11" fmla="*/ 356992 w 528206"/>
              <a:gd name="connsiteY11" fmla="*/ 93945 h 112734"/>
              <a:gd name="connsiteX12" fmla="*/ 375781 w 528206"/>
              <a:gd name="connsiteY12" fmla="*/ 56367 h 112734"/>
              <a:gd name="connsiteX13" fmla="*/ 526093 w 528206"/>
              <a:gd name="connsiteY13" fmla="*/ 93945 h 112734"/>
              <a:gd name="connsiteX14" fmla="*/ 526093 w 528206"/>
              <a:gd name="connsiteY14" fmla="*/ 112734 h 11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8206" h="112734">
                <a:moveTo>
                  <a:pt x="0" y="87682"/>
                </a:moveTo>
                <a:cubicBezTo>
                  <a:pt x="10438" y="75156"/>
                  <a:pt x="17957" y="59454"/>
                  <a:pt x="31315" y="50104"/>
                </a:cubicBezTo>
                <a:cubicBezTo>
                  <a:pt x="40036" y="43999"/>
                  <a:pt x="54114" y="50228"/>
                  <a:pt x="62630" y="43841"/>
                </a:cubicBezTo>
                <a:cubicBezTo>
                  <a:pt x="72368" y="36537"/>
                  <a:pt x="73497" y="21768"/>
                  <a:pt x="81419" y="12526"/>
                </a:cubicBezTo>
                <a:cubicBezTo>
                  <a:pt x="86318" y="6811"/>
                  <a:pt x="93945" y="4175"/>
                  <a:pt x="100208" y="0"/>
                </a:cubicBezTo>
                <a:cubicBezTo>
                  <a:pt x="108559" y="6263"/>
                  <a:pt x="118578" y="10770"/>
                  <a:pt x="125260" y="18789"/>
                </a:cubicBezTo>
                <a:cubicBezTo>
                  <a:pt x="129486" y="23861"/>
                  <a:pt x="128571" y="31673"/>
                  <a:pt x="131523" y="37578"/>
                </a:cubicBezTo>
                <a:cubicBezTo>
                  <a:pt x="134889" y="44311"/>
                  <a:pt x="139874" y="50104"/>
                  <a:pt x="144049" y="56367"/>
                </a:cubicBezTo>
                <a:cubicBezTo>
                  <a:pt x="147444" y="73342"/>
                  <a:pt x="147479" y="94184"/>
                  <a:pt x="162838" y="106471"/>
                </a:cubicBezTo>
                <a:cubicBezTo>
                  <a:pt x="167993" y="110595"/>
                  <a:pt x="175364" y="110646"/>
                  <a:pt x="181627" y="112734"/>
                </a:cubicBezTo>
                <a:cubicBezTo>
                  <a:pt x="233819" y="108559"/>
                  <a:pt x="286142" y="105786"/>
                  <a:pt x="338203" y="100208"/>
                </a:cubicBezTo>
                <a:cubicBezTo>
                  <a:pt x="344767" y="99505"/>
                  <a:pt x="351837" y="98069"/>
                  <a:pt x="356992" y="93945"/>
                </a:cubicBezTo>
                <a:cubicBezTo>
                  <a:pt x="368029" y="85115"/>
                  <a:pt x="371655" y="68744"/>
                  <a:pt x="375781" y="56367"/>
                </a:cubicBezTo>
                <a:cubicBezTo>
                  <a:pt x="388065" y="58535"/>
                  <a:pt x="497587" y="69511"/>
                  <a:pt x="526093" y="93945"/>
                </a:cubicBezTo>
                <a:cubicBezTo>
                  <a:pt x="530848" y="98021"/>
                  <a:pt x="526093" y="106471"/>
                  <a:pt x="526093" y="112734"/>
                </a:cubicBez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242840" y="4624419"/>
            <a:ext cx="2672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Counting the number of LCT mRNA molecules.</a:t>
            </a:r>
            <a:endParaRPr lang="en-AU" i="1" dirty="0"/>
          </a:p>
        </p:txBody>
      </p:sp>
      <p:sp>
        <p:nvSpPr>
          <p:cNvPr id="33" name="Freeform: Shape 32"/>
          <p:cNvSpPr/>
          <p:nvPr/>
        </p:nvSpPr>
        <p:spPr>
          <a:xfrm>
            <a:off x="633512" y="5736250"/>
            <a:ext cx="365760" cy="112734"/>
          </a:xfrm>
          <a:custGeom>
            <a:avLst/>
            <a:gdLst>
              <a:gd name="connsiteX0" fmla="*/ 0 w 528206"/>
              <a:gd name="connsiteY0" fmla="*/ 87682 h 112734"/>
              <a:gd name="connsiteX1" fmla="*/ 31315 w 528206"/>
              <a:gd name="connsiteY1" fmla="*/ 50104 h 112734"/>
              <a:gd name="connsiteX2" fmla="*/ 62630 w 528206"/>
              <a:gd name="connsiteY2" fmla="*/ 43841 h 112734"/>
              <a:gd name="connsiteX3" fmla="*/ 81419 w 528206"/>
              <a:gd name="connsiteY3" fmla="*/ 12526 h 112734"/>
              <a:gd name="connsiteX4" fmla="*/ 100208 w 528206"/>
              <a:gd name="connsiteY4" fmla="*/ 0 h 112734"/>
              <a:gd name="connsiteX5" fmla="*/ 125260 w 528206"/>
              <a:gd name="connsiteY5" fmla="*/ 18789 h 112734"/>
              <a:gd name="connsiteX6" fmla="*/ 131523 w 528206"/>
              <a:gd name="connsiteY6" fmla="*/ 37578 h 112734"/>
              <a:gd name="connsiteX7" fmla="*/ 144049 w 528206"/>
              <a:gd name="connsiteY7" fmla="*/ 56367 h 112734"/>
              <a:gd name="connsiteX8" fmla="*/ 162838 w 528206"/>
              <a:gd name="connsiteY8" fmla="*/ 106471 h 112734"/>
              <a:gd name="connsiteX9" fmla="*/ 181627 w 528206"/>
              <a:gd name="connsiteY9" fmla="*/ 112734 h 112734"/>
              <a:gd name="connsiteX10" fmla="*/ 338203 w 528206"/>
              <a:gd name="connsiteY10" fmla="*/ 100208 h 112734"/>
              <a:gd name="connsiteX11" fmla="*/ 356992 w 528206"/>
              <a:gd name="connsiteY11" fmla="*/ 93945 h 112734"/>
              <a:gd name="connsiteX12" fmla="*/ 375781 w 528206"/>
              <a:gd name="connsiteY12" fmla="*/ 56367 h 112734"/>
              <a:gd name="connsiteX13" fmla="*/ 526093 w 528206"/>
              <a:gd name="connsiteY13" fmla="*/ 93945 h 112734"/>
              <a:gd name="connsiteX14" fmla="*/ 526093 w 528206"/>
              <a:gd name="connsiteY14" fmla="*/ 112734 h 11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8206" h="112734">
                <a:moveTo>
                  <a:pt x="0" y="87682"/>
                </a:moveTo>
                <a:cubicBezTo>
                  <a:pt x="10438" y="75156"/>
                  <a:pt x="17957" y="59454"/>
                  <a:pt x="31315" y="50104"/>
                </a:cubicBezTo>
                <a:cubicBezTo>
                  <a:pt x="40036" y="43999"/>
                  <a:pt x="54114" y="50228"/>
                  <a:pt x="62630" y="43841"/>
                </a:cubicBezTo>
                <a:cubicBezTo>
                  <a:pt x="72368" y="36537"/>
                  <a:pt x="73497" y="21768"/>
                  <a:pt x="81419" y="12526"/>
                </a:cubicBezTo>
                <a:cubicBezTo>
                  <a:pt x="86318" y="6811"/>
                  <a:pt x="93945" y="4175"/>
                  <a:pt x="100208" y="0"/>
                </a:cubicBezTo>
                <a:cubicBezTo>
                  <a:pt x="108559" y="6263"/>
                  <a:pt x="118578" y="10770"/>
                  <a:pt x="125260" y="18789"/>
                </a:cubicBezTo>
                <a:cubicBezTo>
                  <a:pt x="129486" y="23861"/>
                  <a:pt x="128571" y="31673"/>
                  <a:pt x="131523" y="37578"/>
                </a:cubicBezTo>
                <a:cubicBezTo>
                  <a:pt x="134889" y="44311"/>
                  <a:pt x="139874" y="50104"/>
                  <a:pt x="144049" y="56367"/>
                </a:cubicBezTo>
                <a:cubicBezTo>
                  <a:pt x="147444" y="73342"/>
                  <a:pt x="147479" y="94184"/>
                  <a:pt x="162838" y="106471"/>
                </a:cubicBezTo>
                <a:cubicBezTo>
                  <a:pt x="167993" y="110595"/>
                  <a:pt x="175364" y="110646"/>
                  <a:pt x="181627" y="112734"/>
                </a:cubicBezTo>
                <a:cubicBezTo>
                  <a:pt x="233819" y="108559"/>
                  <a:pt x="286142" y="105786"/>
                  <a:pt x="338203" y="100208"/>
                </a:cubicBezTo>
                <a:cubicBezTo>
                  <a:pt x="344767" y="99505"/>
                  <a:pt x="351837" y="98069"/>
                  <a:pt x="356992" y="93945"/>
                </a:cubicBezTo>
                <a:cubicBezTo>
                  <a:pt x="368029" y="85115"/>
                  <a:pt x="371655" y="68744"/>
                  <a:pt x="375781" y="56367"/>
                </a:cubicBezTo>
                <a:cubicBezTo>
                  <a:pt x="388065" y="58535"/>
                  <a:pt x="497587" y="69511"/>
                  <a:pt x="526093" y="93945"/>
                </a:cubicBezTo>
                <a:cubicBezTo>
                  <a:pt x="530848" y="98021"/>
                  <a:pt x="526093" y="106471"/>
                  <a:pt x="526093" y="112734"/>
                </a:cubicBez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4" name="Freeform: Shape 33"/>
          <p:cNvSpPr/>
          <p:nvPr/>
        </p:nvSpPr>
        <p:spPr>
          <a:xfrm>
            <a:off x="785912" y="5888650"/>
            <a:ext cx="365760" cy="112734"/>
          </a:xfrm>
          <a:custGeom>
            <a:avLst/>
            <a:gdLst>
              <a:gd name="connsiteX0" fmla="*/ 0 w 528206"/>
              <a:gd name="connsiteY0" fmla="*/ 87682 h 112734"/>
              <a:gd name="connsiteX1" fmla="*/ 31315 w 528206"/>
              <a:gd name="connsiteY1" fmla="*/ 50104 h 112734"/>
              <a:gd name="connsiteX2" fmla="*/ 62630 w 528206"/>
              <a:gd name="connsiteY2" fmla="*/ 43841 h 112734"/>
              <a:gd name="connsiteX3" fmla="*/ 81419 w 528206"/>
              <a:gd name="connsiteY3" fmla="*/ 12526 h 112734"/>
              <a:gd name="connsiteX4" fmla="*/ 100208 w 528206"/>
              <a:gd name="connsiteY4" fmla="*/ 0 h 112734"/>
              <a:gd name="connsiteX5" fmla="*/ 125260 w 528206"/>
              <a:gd name="connsiteY5" fmla="*/ 18789 h 112734"/>
              <a:gd name="connsiteX6" fmla="*/ 131523 w 528206"/>
              <a:gd name="connsiteY6" fmla="*/ 37578 h 112734"/>
              <a:gd name="connsiteX7" fmla="*/ 144049 w 528206"/>
              <a:gd name="connsiteY7" fmla="*/ 56367 h 112734"/>
              <a:gd name="connsiteX8" fmla="*/ 162838 w 528206"/>
              <a:gd name="connsiteY8" fmla="*/ 106471 h 112734"/>
              <a:gd name="connsiteX9" fmla="*/ 181627 w 528206"/>
              <a:gd name="connsiteY9" fmla="*/ 112734 h 112734"/>
              <a:gd name="connsiteX10" fmla="*/ 338203 w 528206"/>
              <a:gd name="connsiteY10" fmla="*/ 100208 h 112734"/>
              <a:gd name="connsiteX11" fmla="*/ 356992 w 528206"/>
              <a:gd name="connsiteY11" fmla="*/ 93945 h 112734"/>
              <a:gd name="connsiteX12" fmla="*/ 375781 w 528206"/>
              <a:gd name="connsiteY12" fmla="*/ 56367 h 112734"/>
              <a:gd name="connsiteX13" fmla="*/ 526093 w 528206"/>
              <a:gd name="connsiteY13" fmla="*/ 93945 h 112734"/>
              <a:gd name="connsiteX14" fmla="*/ 526093 w 528206"/>
              <a:gd name="connsiteY14" fmla="*/ 112734 h 11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8206" h="112734">
                <a:moveTo>
                  <a:pt x="0" y="87682"/>
                </a:moveTo>
                <a:cubicBezTo>
                  <a:pt x="10438" y="75156"/>
                  <a:pt x="17957" y="59454"/>
                  <a:pt x="31315" y="50104"/>
                </a:cubicBezTo>
                <a:cubicBezTo>
                  <a:pt x="40036" y="43999"/>
                  <a:pt x="54114" y="50228"/>
                  <a:pt x="62630" y="43841"/>
                </a:cubicBezTo>
                <a:cubicBezTo>
                  <a:pt x="72368" y="36537"/>
                  <a:pt x="73497" y="21768"/>
                  <a:pt x="81419" y="12526"/>
                </a:cubicBezTo>
                <a:cubicBezTo>
                  <a:pt x="86318" y="6811"/>
                  <a:pt x="93945" y="4175"/>
                  <a:pt x="100208" y="0"/>
                </a:cubicBezTo>
                <a:cubicBezTo>
                  <a:pt x="108559" y="6263"/>
                  <a:pt x="118578" y="10770"/>
                  <a:pt x="125260" y="18789"/>
                </a:cubicBezTo>
                <a:cubicBezTo>
                  <a:pt x="129486" y="23861"/>
                  <a:pt x="128571" y="31673"/>
                  <a:pt x="131523" y="37578"/>
                </a:cubicBezTo>
                <a:cubicBezTo>
                  <a:pt x="134889" y="44311"/>
                  <a:pt x="139874" y="50104"/>
                  <a:pt x="144049" y="56367"/>
                </a:cubicBezTo>
                <a:cubicBezTo>
                  <a:pt x="147444" y="73342"/>
                  <a:pt x="147479" y="94184"/>
                  <a:pt x="162838" y="106471"/>
                </a:cubicBezTo>
                <a:cubicBezTo>
                  <a:pt x="167993" y="110595"/>
                  <a:pt x="175364" y="110646"/>
                  <a:pt x="181627" y="112734"/>
                </a:cubicBezTo>
                <a:cubicBezTo>
                  <a:pt x="233819" y="108559"/>
                  <a:pt x="286142" y="105786"/>
                  <a:pt x="338203" y="100208"/>
                </a:cubicBezTo>
                <a:cubicBezTo>
                  <a:pt x="344767" y="99505"/>
                  <a:pt x="351837" y="98069"/>
                  <a:pt x="356992" y="93945"/>
                </a:cubicBezTo>
                <a:cubicBezTo>
                  <a:pt x="368029" y="85115"/>
                  <a:pt x="371655" y="68744"/>
                  <a:pt x="375781" y="56367"/>
                </a:cubicBezTo>
                <a:cubicBezTo>
                  <a:pt x="388065" y="58535"/>
                  <a:pt x="497587" y="69511"/>
                  <a:pt x="526093" y="93945"/>
                </a:cubicBezTo>
                <a:cubicBezTo>
                  <a:pt x="530848" y="98021"/>
                  <a:pt x="526093" y="106471"/>
                  <a:pt x="526093" y="112734"/>
                </a:cubicBez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5" name="Freeform: Shape 34"/>
          <p:cNvSpPr/>
          <p:nvPr/>
        </p:nvSpPr>
        <p:spPr>
          <a:xfrm>
            <a:off x="705520" y="6041050"/>
            <a:ext cx="365760" cy="112734"/>
          </a:xfrm>
          <a:custGeom>
            <a:avLst/>
            <a:gdLst>
              <a:gd name="connsiteX0" fmla="*/ 0 w 528206"/>
              <a:gd name="connsiteY0" fmla="*/ 87682 h 112734"/>
              <a:gd name="connsiteX1" fmla="*/ 31315 w 528206"/>
              <a:gd name="connsiteY1" fmla="*/ 50104 h 112734"/>
              <a:gd name="connsiteX2" fmla="*/ 62630 w 528206"/>
              <a:gd name="connsiteY2" fmla="*/ 43841 h 112734"/>
              <a:gd name="connsiteX3" fmla="*/ 81419 w 528206"/>
              <a:gd name="connsiteY3" fmla="*/ 12526 h 112734"/>
              <a:gd name="connsiteX4" fmla="*/ 100208 w 528206"/>
              <a:gd name="connsiteY4" fmla="*/ 0 h 112734"/>
              <a:gd name="connsiteX5" fmla="*/ 125260 w 528206"/>
              <a:gd name="connsiteY5" fmla="*/ 18789 h 112734"/>
              <a:gd name="connsiteX6" fmla="*/ 131523 w 528206"/>
              <a:gd name="connsiteY6" fmla="*/ 37578 h 112734"/>
              <a:gd name="connsiteX7" fmla="*/ 144049 w 528206"/>
              <a:gd name="connsiteY7" fmla="*/ 56367 h 112734"/>
              <a:gd name="connsiteX8" fmla="*/ 162838 w 528206"/>
              <a:gd name="connsiteY8" fmla="*/ 106471 h 112734"/>
              <a:gd name="connsiteX9" fmla="*/ 181627 w 528206"/>
              <a:gd name="connsiteY9" fmla="*/ 112734 h 112734"/>
              <a:gd name="connsiteX10" fmla="*/ 338203 w 528206"/>
              <a:gd name="connsiteY10" fmla="*/ 100208 h 112734"/>
              <a:gd name="connsiteX11" fmla="*/ 356992 w 528206"/>
              <a:gd name="connsiteY11" fmla="*/ 93945 h 112734"/>
              <a:gd name="connsiteX12" fmla="*/ 375781 w 528206"/>
              <a:gd name="connsiteY12" fmla="*/ 56367 h 112734"/>
              <a:gd name="connsiteX13" fmla="*/ 526093 w 528206"/>
              <a:gd name="connsiteY13" fmla="*/ 93945 h 112734"/>
              <a:gd name="connsiteX14" fmla="*/ 526093 w 528206"/>
              <a:gd name="connsiteY14" fmla="*/ 112734 h 11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8206" h="112734">
                <a:moveTo>
                  <a:pt x="0" y="87682"/>
                </a:moveTo>
                <a:cubicBezTo>
                  <a:pt x="10438" y="75156"/>
                  <a:pt x="17957" y="59454"/>
                  <a:pt x="31315" y="50104"/>
                </a:cubicBezTo>
                <a:cubicBezTo>
                  <a:pt x="40036" y="43999"/>
                  <a:pt x="54114" y="50228"/>
                  <a:pt x="62630" y="43841"/>
                </a:cubicBezTo>
                <a:cubicBezTo>
                  <a:pt x="72368" y="36537"/>
                  <a:pt x="73497" y="21768"/>
                  <a:pt x="81419" y="12526"/>
                </a:cubicBezTo>
                <a:cubicBezTo>
                  <a:pt x="86318" y="6811"/>
                  <a:pt x="93945" y="4175"/>
                  <a:pt x="100208" y="0"/>
                </a:cubicBezTo>
                <a:cubicBezTo>
                  <a:pt x="108559" y="6263"/>
                  <a:pt x="118578" y="10770"/>
                  <a:pt x="125260" y="18789"/>
                </a:cubicBezTo>
                <a:cubicBezTo>
                  <a:pt x="129486" y="23861"/>
                  <a:pt x="128571" y="31673"/>
                  <a:pt x="131523" y="37578"/>
                </a:cubicBezTo>
                <a:cubicBezTo>
                  <a:pt x="134889" y="44311"/>
                  <a:pt x="139874" y="50104"/>
                  <a:pt x="144049" y="56367"/>
                </a:cubicBezTo>
                <a:cubicBezTo>
                  <a:pt x="147444" y="73342"/>
                  <a:pt x="147479" y="94184"/>
                  <a:pt x="162838" y="106471"/>
                </a:cubicBezTo>
                <a:cubicBezTo>
                  <a:pt x="167993" y="110595"/>
                  <a:pt x="175364" y="110646"/>
                  <a:pt x="181627" y="112734"/>
                </a:cubicBezTo>
                <a:cubicBezTo>
                  <a:pt x="233819" y="108559"/>
                  <a:pt x="286142" y="105786"/>
                  <a:pt x="338203" y="100208"/>
                </a:cubicBezTo>
                <a:cubicBezTo>
                  <a:pt x="344767" y="99505"/>
                  <a:pt x="351837" y="98069"/>
                  <a:pt x="356992" y="93945"/>
                </a:cubicBezTo>
                <a:cubicBezTo>
                  <a:pt x="368029" y="85115"/>
                  <a:pt x="371655" y="68744"/>
                  <a:pt x="375781" y="56367"/>
                </a:cubicBezTo>
                <a:cubicBezTo>
                  <a:pt x="388065" y="58535"/>
                  <a:pt x="497587" y="69511"/>
                  <a:pt x="526093" y="93945"/>
                </a:cubicBezTo>
                <a:cubicBezTo>
                  <a:pt x="530848" y="98021"/>
                  <a:pt x="526093" y="106471"/>
                  <a:pt x="526093" y="112734"/>
                </a:cubicBez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ectangle 9"/>
          <p:cNvSpPr/>
          <p:nvPr/>
        </p:nvSpPr>
        <p:spPr>
          <a:xfrm>
            <a:off x="323528" y="916625"/>
            <a:ext cx="86085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Continuous data necessitates a different set of statistical analysis compared to binary/categorical data like DNA variation (see Part 2 next week!).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7318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68885" r="66966" b="4673"/>
          <a:stretch/>
        </p:blipFill>
        <p:spPr>
          <a:xfrm>
            <a:off x="7383724" y="1268760"/>
            <a:ext cx="1116000" cy="6538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68885" r="66966" b="4673"/>
          <a:stretch/>
        </p:blipFill>
        <p:spPr>
          <a:xfrm>
            <a:off x="7113724" y="3106899"/>
            <a:ext cx="1656000" cy="9701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795320" cy="1143000"/>
          </a:xfrm>
        </p:spPr>
        <p:txBody>
          <a:bodyPr>
            <a:normAutofit/>
          </a:bodyPr>
          <a:lstStyle/>
          <a:p>
            <a:r>
              <a:rPr lang="en-AU" sz="3200" b="1" dirty="0"/>
              <a:t>Some technologies for measuring gene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96" y="1331640"/>
            <a:ext cx="8229600" cy="5265712"/>
          </a:xfrm>
        </p:spPr>
        <p:txBody>
          <a:bodyPr>
            <a:normAutofit/>
          </a:bodyPr>
          <a:lstStyle/>
          <a:p>
            <a:r>
              <a:rPr lang="en-AU" sz="2000" b="1" i="1" dirty="0"/>
              <a:t>One to a few genes at a time</a:t>
            </a:r>
          </a:p>
          <a:p>
            <a:pPr lvl="1"/>
            <a:r>
              <a:rPr lang="en-AU" sz="2000" dirty="0"/>
              <a:t>Northern blotting </a:t>
            </a:r>
          </a:p>
          <a:p>
            <a:pPr lvl="1"/>
            <a:r>
              <a:rPr lang="en-AU" sz="2000" dirty="0"/>
              <a:t>PCR-based approaches – e.g. quantitative RT-PCR</a:t>
            </a:r>
          </a:p>
          <a:p>
            <a:pPr marL="457200" lvl="1" indent="0">
              <a:buNone/>
            </a:pPr>
            <a:endParaRPr lang="en-AU" sz="2000" dirty="0"/>
          </a:p>
          <a:p>
            <a:r>
              <a:rPr lang="en-AU" sz="2000" b="1" i="1" dirty="0"/>
              <a:t>Lots of genes in one go!</a:t>
            </a:r>
          </a:p>
          <a:p>
            <a:pPr lvl="1"/>
            <a:r>
              <a:rPr lang="en-AU" sz="2000" dirty="0" err="1"/>
              <a:t>Fluidigm</a:t>
            </a:r>
            <a:r>
              <a:rPr lang="en-AU" sz="2000" dirty="0"/>
              <a:t> (hundreds)</a:t>
            </a:r>
          </a:p>
          <a:p>
            <a:pPr lvl="1"/>
            <a:r>
              <a:rPr lang="en-AU" sz="2000" b="1" dirty="0">
                <a:solidFill>
                  <a:srgbClr val="0070C0"/>
                </a:solidFill>
              </a:rPr>
              <a:t>DNA microarrays</a:t>
            </a:r>
            <a:r>
              <a:rPr lang="en-AU" sz="2000" dirty="0">
                <a:solidFill>
                  <a:srgbClr val="0070C0"/>
                </a:solidFill>
              </a:rPr>
              <a:t> </a:t>
            </a:r>
            <a:r>
              <a:rPr lang="en-AU" sz="2000" dirty="0"/>
              <a:t>(thousands to tens thousands)</a:t>
            </a:r>
          </a:p>
          <a:p>
            <a:pPr lvl="1"/>
            <a:r>
              <a:rPr lang="en-AU" sz="2000" dirty="0"/>
              <a:t>Serial Analysis of Gene Expression (tens thousands)</a:t>
            </a:r>
          </a:p>
          <a:p>
            <a:pPr lvl="1"/>
            <a:r>
              <a:rPr lang="en-AU" sz="2000" dirty="0"/>
              <a:t>Chromium 10X sequencing (thousands)</a:t>
            </a:r>
          </a:p>
          <a:p>
            <a:endParaRPr lang="en-AU" sz="2000" dirty="0"/>
          </a:p>
          <a:p>
            <a:r>
              <a:rPr lang="en-AU" sz="2000" b="1" i="1" dirty="0"/>
              <a:t>All genes in one go!</a:t>
            </a:r>
          </a:p>
          <a:p>
            <a:pPr lvl="1"/>
            <a:r>
              <a:rPr lang="en-AU" sz="2000" b="1" dirty="0">
                <a:solidFill>
                  <a:schemeClr val="accent6">
                    <a:lumMod val="75000"/>
                  </a:schemeClr>
                </a:solidFill>
              </a:rPr>
              <a:t>RNA-sequencing</a:t>
            </a:r>
          </a:p>
          <a:p>
            <a:pPr lvl="1"/>
            <a:r>
              <a:rPr lang="en-AU" sz="2000" dirty="0"/>
              <a:t>Capped Analysis of Gene Expression (CAGE)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CEE160-114F-4E76-A848-A58155D29B8F}"/>
              </a:ext>
            </a:extLst>
          </p:cNvPr>
          <p:cNvSpPr txBox="1"/>
          <p:nvPr/>
        </p:nvSpPr>
        <p:spPr>
          <a:xfrm>
            <a:off x="6845424" y="5296562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Genome-wide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E0243-2246-4A81-8643-B8D7AD21379F}"/>
              </a:ext>
            </a:extLst>
          </p:cNvPr>
          <p:cNvSpPr txBox="1"/>
          <p:nvPr/>
        </p:nvSpPr>
        <p:spPr>
          <a:xfrm>
            <a:off x="7005620" y="3247878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Lots of </a:t>
            </a:r>
          </a:p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Genome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F279CF-5E1C-40DC-9C67-ABED31830B89}"/>
              </a:ext>
            </a:extLst>
          </p:cNvPr>
          <p:cNvSpPr txBox="1"/>
          <p:nvPr/>
        </p:nvSpPr>
        <p:spPr>
          <a:xfrm>
            <a:off x="7339568" y="1285175"/>
            <a:ext cx="1188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A Bit of </a:t>
            </a:r>
          </a:p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Genome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F11CB9B7-0263-44AE-BBA3-EDB92C3943CC}"/>
              </a:ext>
            </a:extLst>
          </p:cNvPr>
          <p:cNvSpPr/>
          <p:nvPr/>
        </p:nvSpPr>
        <p:spPr>
          <a:xfrm>
            <a:off x="7725700" y="2204864"/>
            <a:ext cx="432048" cy="549501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462E85B-B6A3-40BE-9857-226DAEAB3E5C}"/>
              </a:ext>
            </a:extLst>
          </p:cNvPr>
          <p:cNvSpPr/>
          <p:nvPr/>
        </p:nvSpPr>
        <p:spPr>
          <a:xfrm>
            <a:off x="7709799" y="4463675"/>
            <a:ext cx="432048" cy="549501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68885" r="66966" b="4673"/>
          <a:stretch/>
        </p:blipFill>
        <p:spPr>
          <a:xfrm>
            <a:off x="7012197" y="5373613"/>
            <a:ext cx="1843462" cy="108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168DBF-C257-476F-8F5D-80A11CD0227F}"/>
              </a:ext>
            </a:extLst>
          </p:cNvPr>
          <p:cNvSpPr txBox="1"/>
          <p:nvPr/>
        </p:nvSpPr>
        <p:spPr>
          <a:xfrm>
            <a:off x="7032406" y="5502515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Genome-WIDE!</a:t>
            </a:r>
          </a:p>
        </p:txBody>
      </p:sp>
      <p:sp>
        <p:nvSpPr>
          <p:cNvPr id="19" name="Oval 18"/>
          <p:cNvSpPr/>
          <p:nvPr/>
        </p:nvSpPr>
        <p:spPr>
          <a:xfrm>
            <a:off x="8676456" y="144016"/>
            <a:ext cx="277688" cy="2606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6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/>
              <a:t>Questions Addressed Today (&amp; Next Week)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en-US" dirty="0"/>
              <a:t>What are the most common platforms for collecting high-throughput gene expression data?</a:t>
            </a:r>
          </a:p>
          <a:p>
            <a:r>
              <a:rPr lang="en-US" dirty="0"/>
              <a:t>What are the key steps in analyzing RNA-sequencing and microarray data?</a:t>
            </a:r>
          </a:p>
          <a:p>
            <a:r>
              <a:rPr lang="en-US" dirty="0"/>
              <a:t>How can we learn about biology through analyzing gene expression data?</a:t>
            </a:r>
          </a:p>
        </p:txBody>
      </p:sp>
    </p:spTree>
    <p:extLst>
      <p:ext uri="{BB962C8B-B14F-4D97-AF65-F5344CB8AC3E}">
        <p14:creationId xmlns:p14="http://schemas.microsoft.com/office/powerpoint/2010/main" val="2691719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Let's start with technology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19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b="1" dirty="0"/>
              <a:t>Sequencing technologies are the driving force behind the big data revolution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49" y="1340768"/>
            <a:ext cx="8156701" cy="45738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6095037"/>
            <a:ext cx="8712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Muir et al. </a:t>
            </a:r>
            <a:r>
              <a:rPr lang="en-US" b="1" dirty="0"/>
              <a:t>(2016). </a:t>
            </a:r>
            <a:r>
              <a:rPr lang="en-US" i="1" dirty="0"/>
              <a:t>Genome Biology. </a:t>
            </a:r>
            <a:r>
              <a:rPr lang="en-US" dirty="0"/>
              <a:t>The real cost of sequencing: scaling computation to keep pace with data generation.</a:t>
            </a:r>
          </a:p>
        </p:txBody>
      </p:sp>
    </p:spTree>
    <p:extLst>
      <p:ext uri="{BB962C8B-B14F-4D97-AF65-F5344CB8AC3E}">
        <p14:creationId xmlns:p14="http://schemas.microsoft.com/office/powerpoint/2010/main" val="3280876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08720"/>
            <a:ext cx="7040880" cy="5380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b="1" dirty="0"/>
              <a:t>RNA-sequencing is the heavy-weight amongst transcriptomics methods</a:t>
            </a:r>
          </a:p>
        </p:txBody>
      </p:sp>
      <p:sp>
        <p:nvSpPr>
          <p:cNvPr id="5" name="Rectangle 4"/>
          <p:cNvSpPr/>
          <p:nvPr/>
        </p:nvSpPr>
        <p:spPr>
          <a:xfrm>
            <a:off x="6228184" y="1187624"/>
            <a:ext cx="2458616" cy="209736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36296" y="1281862"/>
            <a:ext cx="145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RNA-</a:t>
            </a:r>
            <a:r>
              <a:rPr lang="en-US" b="1" dirty="0" err="1"/>
              <a:t>seq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236296" y="2824580"/>
            <a:ext cx="145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Microarray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520" y="638132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 et al. (2017). </a:t>
            </a:r>
            <a:r>
              <a:rPr lang="en-US" i="1" dirty="0" err="1"/>
              <a:t>PLoS</a:t>
            </a:r>
            <a:r>
              <a:rPr lang="en-US" i="1" dirty="0"/>
              <a:t> Computational Biology. </a:t>
            </a:r>
            <a:r>
              <a:rPr lang="en-US" dirty="0"/>
              <a:t>Transcriptomics technologies.</a:t>
            </a:r>
          </a:p>
        </p:txBody>
      </p:sp>
    </p:spTree>
    <p:extLst>
      <p:ext uri="{BB962C8B-B14F-4D97-AF65-F5344CB8AC3E}">
        <p14:creationId xmlns:p14="http://schemas.microsoft.com/office/powerpoint/2010/main" val="3208013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But big data really started with microarrays…</a:t>
            </a:r>
          </a:p>
        </p:txBody>
      </p:sp>
      <p:pic>
        <p:nvPicPr>
          <p:cNvPr id="10244" name="Picture 4" descr="http://www.nature.com/nrd/journal/v1/n12/images/nrd961-f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110" y="1866106"/>
            <a:ext cx="5669202" cy="39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638132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Butte. </a:t>
            </a:r>
            <a:r>
              <a:rPr lang="en-US" b="1" dirty="0"/>
              <a:t>(2002). </a:t>
            </a:r>
            <a:r>
              <a:rPr lang="en-US" i="1" dirty="0"/>
              <a:t>Nat Rev Drug Discovery. </a:t>
            </a:r>
            <a:r>
              <a:rPr lang="en-US" dirty="0"/>
              <a:t>The use and analysis of microarray data.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05749" y="1453591"/>
            <a:ext cx="1952374" cy="175432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Major Microarray Platforms </a:t>
            </a:r>
          </a:p>
          <a:p>
            <a:pPr algn="ctr"/>
            <a:r>
              <a:rPr lang="en-US" dirty="0"/>
              <a:t>Affymetrix</a:t>
            </a:r>
          </a:p>
          <a:p>
            <a:pPr algn="ctr"/>
            <a:r>
              <a:rPr lang="en-US" dirty="0" err="1"/>
              <a:t>Illumina</a:t>
            </a:r>
            <a:endParaRPr lang="en-US" dirty="0"/>
          </a:p>
          <a:p>
            <a:pPr algn="ctr"/>
            <a:r>
              <a:rPr lang="en-US" dirty="0" err="1"/>
              <a:t>NimbleGen</a:t>
            </a:r>
            <a:endParaRPr lang="en-US" dirty="0"/>
          </a:p>
          <a:p>
            <a:pPr algn="ctr"/>
            <a:r>
              <a:rPr lang="en-US" dirty="0"/>
              <a:t>Agilent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23482-B4B1-4320-9573-E35C000AE3CA}"/>
              </a:ext>
            </a:extLst>
          </p:cNvPr>
          <p:cNvSpPr txBox="1"/>
          <p:nvPr/>
        </p:nvSpPr>
        <p:spPr>
          <a:xfrm>
            <a:off x="3535105" y="1274682"/>
            <a:ext cx="169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Reverse 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C70663-E7F5-4A86-8C28-2E789C8BC61A}"/>
              </a:ext>
            </a:extLst>
          </p:cNvPr>
          <p:cNvSpPr txBox="1"/>
          <p:nvPr/>
        </p:nvSpPr>
        <p:spPr>
          <a:xfrm>
            <a:off x="1835656" y="1428905"/>
            <a:ext cx="169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Extract total RNA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5589240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6">
                    <a:lumMod val="75000"/>
                  </a:schemeClr>
                </a:solidFill>
              </a:rPr>
              <a:t>Great (short) video intro!</a:t>
            </a:r>
          </a:p>
          <a:p>
            <a:r>
              <a:rPr lang="en-AU" dirty="0">
                <a:solidFill>
                  <a:schemeClr val="accent6">
                    <a:lumMod val="75000"/>
                  </a:schemeClr>
                </a:solidFill>
              </a:rPr>
              <a:t>https://www.youtube.com/watch?v=0ATUjAxNf6U</a:t>
            </a:r>
          </a:p>
        </p:txBody>
      </p:sp>
    </p:spTree>
    <p:extLst>
      <p:ext uri="{BB962C8B-B14F-4D97-AF65-F5344CB8AC3E}">
        <p14:creationId xmlns:p14="http://schemas.microsoft.com/office/powerpoint/2010/main" val="866800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/>
          <p:cNvSpPr/>
          <p:nvPr/>
        </p:nvSpPr>
        <p:spPr>
          <a:xfrm>
            <a:off x="2411760" y="5415298"/>
            <a:ext cx="2733671" cy="203898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Standard pipeline for microarray pre-processing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3848" y="1268760"/>
            <a:ext cx="1224136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Raw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59832" y="2380818"/>
            <a:ext cx="1440160" cy="707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Background Correction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5816" y="3866873"/>
            <a:ext cx="1728192" cy="4001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Normalization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87824" y="5733256"/>
            <a:ext cx="1584176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Analysis!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776711" y="1700808"/>
            <a:ext cx="0" cy="68001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7" idx="0"/>
          </p:cNvCxnSpPr>
          <p:nvPr/>
        </p:nvCxnSpPr>
        <p:spPr>
          <a:xfrm>
            <a:off x="3779912" y="3088704"/>
            <a:ext cx="0" cy="77816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776711" y="4266983"/>
            <a:ext cx="3201" cy="139426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195736" y="1628800"/>
            <a:ext cx="648072" cy="3570474"/>
          </a:xfrm>
          <a:prstGeom prst="leftBrace">
            <a:avLst>
              <a:gd name="adj1" fmla="val 8333"/>
              <a:gd name="adj2" fmla="val 25833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520" y="1484784"/>
            <a:ext cx="20882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Bioconductor R packages: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 err="1"/>
              <a:t>lumi</a:t>
            </a:r>
            <a:r>
              <a:rPr lang="en-US" sz="2000" dirty="0"/>
              <a:t> (</a:t>
            </a:r>
            <a:r>
              <a:rPr lang="en-US" sz="2000" dirty="0" err="1"/>
              <a:t>Illumina</a:t>
            </a:r>
            <a:r>
              <a:rPr lang="en-US" sz="2000" dirty="0"/>
              <a:t>)</a:t>
            </a:r>
          </a:p>
          <a:p>
            <a:pPr algn="ctr"/>
            <a:r>
              <a:rPr lang="en-US" sz="2000" dirty="0" err="1"/>
              <a:t>affy</a:t>
            </a:r>
            <a:r>
              <a:rPr lang="en-US" sz="2000" dirty="0"/>
              <a:t> (Affymetrix)</a:t>
            </a:r>
          </a:p>
          <a:p>
            <a:pPr algn="ctr"/>
            <a:r>
              <a:rPr lang="en-US" sz="2000" dirty="0" err="1"/>
              <a:t>oligo</a:t>
            </a:r>
            <a:r>
              <a:rPr lang="en-US" sz="2000" dirty="0"/>
              <a:t> (</a:t>
            </a:r>
            <a:r>
              <a:rPr lang="en-US" sz="2000" dirty="0" err="1"/>
              <a:t>NimbleGen</a:t>
            </a:r>
            <a:r>
              <a:rPr lang="en-US" sz="2000" dirty="0"/>
              <a:t>, Affymetrix)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also</a:t>
            </a:r>
          </a:p>
          <a:p>
            <a:pPr algn="ctr"/>
            <a:r>
              <a:rPr lang="en-US" sz="2000" dirty="0" err="1"/>
              <a:t>affyPLM</a:t>
            </a:r>
            <a:r>
              <a:rPr lang="en-US" sz="2000" dirty="0"/>
              <a:t>, </a:t>
            </a:r>
            <a:r>
              <a:rPr lang="en-US" sz="2000" dirty="0" err="1"/>
              <a:t>gcrma</a:t>
            </a:r>
            <a:r>
              <a:rPr lang="en-US" sz="2000" dirty="0"/>
              <a:t>, </a:t>
            </a:r>
            <a:r>
              <a:rPr lang="en-US" sz="2000" dirty="0" err="1"/>
              <a:t>affycomp</a:t>
            </a:r>
            <a:r>
              <a:rPr lang="en-US" sz="2000" dirty="0"/>
              <a:t>, </a:t>
            </a:r>
            <a:r>
              <a:rPr lang="en-US" sz="2000" dirty="0" err="1"/>
              <a:t>affypdnn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6084168" y="3172906"/>
            <a:ext cx="1872208" cy="4001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Transformation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4008" y="1124744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CEL files (Affymetrix) or </a:t>
            </a:r>
            <a:r>
              <a:rPr lang="en-US" dirty="0" err="1"/>
              <a:t>BeadStudio</a:t>
            </a:r>
            <a:r>
              <a:rPr lang="en-US" dirty="0"/>
              <a:t> output (</a:t>
            </a:r>
            <a:r>
              <a:rPr lang="en-US" dirty="0" err="1"/>
              <a:t>Illumina</a:t>
            </a:r>
            <a:r>
              <a:rPr lang="en-US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0" y="227687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RMA method (Irizarry et al.)</a:t>
            </a:r>
          </a:p>
        </p:txBody>
      </p:sp>
      <p:cxnSp>
        <p:nvCxnSpPr>
          <p:cNvPr id="20" name="Elbow Connector 19"/>
          <p:cNvCxnSpPr>
            <a:stCxn id="6" idx="3"/>
            <a:endCxn id="17" idx="1"/>
          </p:cNvCxnSpPr>
          <p:nvPr/>
        </p:nvCxnSpPr>
        <p:spPr>
          <a:xfrm>
            <a:off x="4499992" y="2734761"/>
            <a:ext cx="1584176" cy="638200"/>
          </a:xfrm>
          <a:prstGeom prst="bentConnector3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7" idx="2"/>
            <a:endCxn id="7" idx="3"/>
          </p:cNvCxnSpPr>
          <p:nvPr/>
        </p:nvCxnSpPr>
        <p:spPr>
          <a:xfrm rot="5400000">
            <a:off x="5585184" y="2631840"/>
            <a:ext cx="493912" cy="2376264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60232" y="2708920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Variance stabilization</a:t>
            </a:r>
          </a:p>
          <a:p>
            <a:pPr algn="r"/>
            <a:r>
              <a:rPr lang="en-US" dirty="0"/>
              <a:t>Log2()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99992" y="4233862"/>
            <a:ext cx="3949490" cy="92333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process of correcting for technical variation in data so that different samples are comparable.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60232" y="5199274"/>
            <a:ext cx="1836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Quantile </a:t>
            </a:r>
          </a:p>
          <a:p>
            <a:r>
              <a:rPr lang="en-US" dirty="0"/>
              <a:t>Rank-invariant</a:t>
            </a:r>
          </a:p>
          <a:p>
            <a:r>
              <a:rPr lang="en-US" dirty="0"/>
              <a:t>Loess</a:t>
            </a:r>
          </a:p>
        </p:txBody>
      </p:sp>
      <p:sp>
        <p:nvSpPr>
          <p:cNvPr id="10240" name="TextBox 10239"/>
          <p:cNvSpPr txBox="1"/>
          <p:nvPr/>
        </p:nvSpPr>
        <p:spPr>
          <a:xfrm>
            <a:off x="2555776" y="616530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(the fun part, of course)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9F3A1-3707-4361-BC1F-B7A07DED6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916832"/>
            <a:ext cx="4221480" cy="1828800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F4752C63-FD11-4D04-9009-46D07D2D475B}"/>
              </a:ext>
            </a:extLst>
          </p:cNvPr>
          <p:cNvSpPr/>
          <p:nvPr/>
        </p:nvSpPr>
        <p:spPr>
          <a:xfrm>
            <a:off x="2195736" y="1630311"/>
            <a:ext cx="648072" cy="3570474"/>
          </a:xfrm>
          <a:prstGeom prst="leftBrace">
            <a:avLst>
              <a:gd name="adj1" fmla="val 8333"/>
              <a:gd name="adj2" fmla="val 25833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0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616624" y="4820369"/>
            <a:ext cx="1224136" cy="64807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616624" y="3452217"/>
            <a:ext cx="1224136" cy="6480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616624" y="2228081"/>
            <a:ext cx="1224136" cy="6480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34"/>
          <a:stretch/>
        </p:blipFill>
        <p:spPr>
          <a:xfrm>
            <a:off x="899592" y="2107282"/>
            <a:ext cx="3325688" cy="3409950"/>
          </a:xfrm>
        </p:spPr>
      </p:pic>
      <p:sp>
        <p:nvSpPr>
          <p:cNvPr id="5" name="TextBox 4"/>
          <p:cNvSpPr txBox="1"/>
          <p:nvPr/>
        </p:nvSpPr>
        <p:spPr>
          <a:xfrm>
            <a:off x="5616624" y="2311702"/>
            <a:ext cx="12241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DNA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16624" y="3524225"/>
            <a:ext cx="12241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RNA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16624" y="4892377"/>
            <a:ext cx="12241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Protein</a:t>
            </a:r>
          </a:p>
        </p:txBody>
      </p:sp>
      <p:cxnSp>
        <p:nvCxnSpPr>
          <p:cNvPr id="12" name="Straight Arrow Connector 11"/>
          <p:cNvCxnSpPr>
            <a:stCxn id="8" idx="2"/>
            <a:endCxn id="9" idx="0"/>
          </p:cNvCxnSpPr>
          <p:nvPr/>
        </p:nvCxnSpPr>
        <p:spPr>
          <a:xfrm>
            <a:off x="6228692" y="2876153"/>
            <a:ext cx="0" cy="576064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10" idx="0"/>
          </p:cNvCxnSpPr>
          <p:nvPr/>
        </p:nvCxnSpPr>
        <p:spPr>
          <a:xfrm>
            <a:off x="6228692" y="4100289"/>
            <a:ext cx="0" cy="72008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08712" y="2908091"/>
            <a:ext cx="1763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transcription</a:t>
            </a:r>
            <a:endParaRPr lang="en-US" b="1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6408712" y="4204235"/>
            <a:ext cx="1763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translation</a:t>
            </a:r>
            <a:endParaRPr lang="en-US" b="1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107504" y="6453336"/>
            <a:ext cx="8856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Source:</a:t>
            </a:r>
            <a:r>
              <a:rPr lang="en-US" sz="1600" dirty="0"/>
              <a:t> http://www.ncbi.nlm.nih.gov/Class/MLACourse/Modules/MolBioReview/central_dogma.html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11560" y="1628800"/>
            <a:ext cx="7884368" cy="4392488"/>
          </a:xfrm>
          <a:prstGeom prst="roundRect">
            <a:avLst>
              <a:gd name="adj" fmla="val 1030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urved Connector 19"/>
          <p:cNvCxnSpPr>
            <a:stCxn id="9" idx="1"/>
            <a:endCxn id="8" idx="1"/>
          </p:cNvCxnSpPr>
          <p:nvPr/>
        </p:nvCxnSpPr>
        <p:spPr>
          <a:xfrm rot="10800000">
            <a:off x="5616624" y="2552117"/>
            <a:ext cx="12700" cy="1224136"/>
          </a:xfrm>
          <a:prstGeom prst="curvedConnector3">
            <a:avLst>
              <a:gd name="adj1" fmla="val 3100000"/>
            </a:avLst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6200000">
            <a:off x="3984285" y="2769276"/>
            <a:ext cx="1763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reverse transcription</a:t>
            </a:r>
            <a:endParaRPr lang="en-US" b="1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48" y="1153277"/>
            <a:ext cx="8178652" cy="5234337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431088" cy="1001291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The </a:t>
            </a:r>
            <a:r>
              <a:rPr lang="en-US" sz="2800" b="1" i="1" dirty="0">
                <a:latin typeface="+mn-lt"/>
                <a:cs typeface="Arial" panose="020B0604020202020204" pitchFamily="34" charset="0"/>
              </a:rPr>
              <a:t>Central Dogma of Molecular Biology </a:t>
            </a:r>
            <a:br>
              <a:rPr lang="en-US" sz="2800" b="1" dirty="0">
                <a:latin typeface="+mn-lt"/>
                <a:cs typeface="Arial" panose="020B0604020202020204" pitchFamily="34" charset="0"/>
              </a:rPr>
            </a:br>
            <a:r>
              <a:rPr lang="en-US" sz="2800" b="1" dirty="0">
                <a:latin typeface="+mn-lt"/>
                <a:cs typeface="Arial" panose="020B0604020202020204" pitchFamily="34" charset="0"/>
              </a:rPr>
              <a:t>has guided our interpretation of the genome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275856" y="2241375"/>
            <a:ext cx="2664296" cy="3779913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543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794"/>
            <a:ext cx="8229600" cy="724942"/>
          </a:xfrm>
        </p:spPr>
        <p:txBody>
          <a:bodyPr>
            <a:normAutofit/>
          </a:bodyPr>
          <a:lstStyle/>
          <a:p>
            <a:r>
              <a:rPr lang="en-US" sz="3200" b="1" dirty="0"/>
              <a:t>RNA-sequencing technology basics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224" y="1267046"/>
            <a:ext cx="3960000" cy="482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500" y="6309320"/>
            <a:ext cx="9037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Wang et al. </a:t>
            </a:r>
            <a:r>
              <a:rPr lang="en-US" b="1" dirty="0"/>
              <a:t>(2009).</a:t>
            </a:r>
            <a:r>
              <a:rPr lang="en-US" dirty="0"/>
              <a:t> </a:t>
            </a:r>
            <a:r>
              <a:rPr lang="en-US" i="1" dirty="0"/>
              <a:t>Nature Reviews Genetics.</a:t>
            </a:r>
            <a:r>
              <a:rPr lang="en-US" dirty="0"/>
              <a:t> RNA-seq: a revolutionary tool for </a:t>
            </a:r>
            <a:r>
              <a:rPr lang="en-US" dirty="0" err="1"/>
              <a:t>transcriptomics</a:t>
            </a:r>
            <a:r>
              <a:rPr lang="en-US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4005064"/>
            <a:ext cx="2844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Illumina video:</a:t>
            </a: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https://www.youtube.com/watch?v=fCd6B5HRaZ8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60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RNA-</a:t>
            </a:r>
            <a:r>
              <a:rPr lang="en-US" sz="3200" b="1" dirty="0" err="1"/>
              <a:t>seq</a:t>
            </a:r>
            <a:r>
              <a:rPr lang="en-US" sz="3200" b="1" dirty="0"/>
              <a:t> analysis pipeline (simplified version)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707" y="1182762"/>
            <a:ext cx="3164477" cy="521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3688521"/>
            <a:ext cx="24482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Bioconductor R packages:</a:t>
            </a:r>
          </a:p>
          <a:p>
            <a:pPr algn="ctr"/>
            <a:r>
              <a:rPr lang="en-US" sz="2000" dirty="0" err="1"/>
              <a:t>edgeR</a:t>
            </a:r>
            <a:endParaRPr lang="en-US" sz="2000" dirty="0"/>
          </a:p>
          <a:p>
            <a:pPr algn="ctr"/>
            <a:r>
              <a:rPr lang="en-US" sz="2000" dirty="0" err="1"/>
              <a:t>DESeq</a:t>
            </a:r>
            <a:r>
              <a:rPr lang="en-US" sz="2000" dirty="0"/>
              <a:t>, DESeq2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Specialized Platforms: </a:t>
            </a:r>
          </a:p>
          <a:p>
            <a:pPr algn="ctr"/>
            <a:r>
              <a:rPr lang="en-US" sz="2000" dirty="0"/>
              <a:t>monocle (single cell)</a:t>
            </a:r>
          </a:p>
        </p:txBody>
      </p:sp>
      <p:sp>
        <p:nvSpPr>
          <p:cNvPr id="5" name="Left Brace 4"/>
          <p:cNvSpPr/>
          <p:nvPr/>
        </p:nvSpPr>
        <p:spPr>
          <a:xfrm>
            <a:off x="2369287" y="3847058"/>
            <a:ext cx="648072" cy="1872208"/>
          </a:xfrm>
          <a:prstGeom prst="leftBrace">
            <a:avLst>
              <a:gd name="adj1" fmla="val 8333"/>
              <a:gd name="adj2" fmla="val 42675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95936" y="2694930"/>
            <a:ext cx="1224136" cy="99359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3848" y="3847058"/>
            <a:ext cx="2952328" cy="194421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1500" y="6453336"/>
            <a:ext cx="9037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Wang et al. </a:t>
            </a:r>
            <a:r>
              <a:rPr lang="en-US" b="1" dirty="0"/>
              <a:t>(2009).</a:t>
            </a:r>
            <a:r>
              <a:rPr lang="en-US" dirty="0"/>
              <a:t> </a:t>
            </a:r>
            <a:r>
              <a:rPr lang="en-US" i="1" dirty="0"/>
              <a:t>Nature Reviews Genetics.</a:t>
            </a:r>
            <a:r>
              <a:rPr lang="en-US" dirty="0"/>
              <a:t> RNA-seq: a revolutionary tool for </a:t>
            </a:r>
            <a:r>
              <a:rPr lang="en-US" dirty="0" err="1"/>
              <a:t>transcriptomics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389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008112"/>
          </a:xfrm>
        </p:spPr>
        <p:txBody>
          <a:bodyPr>
            <a:normAutofit/>
          </a:bodyPr>
          <a:lstStyle/>
          <a:p>
            <a:r>
              <a:rPr lang="en-US" sz="3200" b="1" dirty="0"/>
              <a:t>RNA-sequencing: breaking down the steps!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908720"/>
            <a:ext cx="6035040" cy="55362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BCDB38-C59D-4848-BEC6-1706817DD88E}"/>
              </a:ext>
            </a:extLst>
          </p:cNvPr>
          <p:cNvSpPr txBox="1"/>
          <p:nvPr/>
        </p:nvSpPr>
        <p:spPr>
          <a:xfrm>
            <a:off x="251520" y="6444967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 et al. </a:t>
            </a:r>
            <a:r>
              <a:rPr lang="en-US" b="1" dirty="0"/>
              <a:t>(2017). </a:t>
            </a:r>
            <a:r>
              <a:rPr lang="en-US" i="1" dirty="0" err="1"/>
              <a:t>PLoS</a:t>
            </a:r>
            <a:r>
              <a:rPr lang="en-US" i="1" dirty="0"/>
              <a:t> Computational Biology. </a:t>
            </a:r>
            <a:r>
              <a:rPr lang="en-US" dirty="0"/>
              <a:t>Transcriptomics technologies.</a:t>
            </a:r>
          </a:p>
        </p:txBody>
      </p:sp>
    </p:spTree>
    <p:extLst>
      <p:ext uri="{BB962C8B-B14F-4D97-AF65-F5344CB8AC3E}">
        <p14:creationId xmlns:p14="http://schemas.microsoft.com/office/powerpoint/2010/main" val="2627164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05580"/>
            <a:ext cx="6624736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Microarray vs RNA-sequencing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808"/>
            <a:ext cx="9144000" cy="2850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20" y="638132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 et al. </a:t>
            </a:r>
            <a:r>
              <a:rPr lang="en-US" b="1" dirty="0"/>
              <a:t>(2017). </a:t>
            </a:r>
            <a:r>
              <a:rPr lang="en-US" i="1" dirty="0" err="1"/>
              <a:t>PLoS</a:t>
            </a:r>
            <a:r>
              <a:rPr lang="en-US" i="1" dirty="0"/>
              <a:t> Computational Biology. </a:t>
            </a:r>
            <a:r>
              <a:rPr lang="en-US" dirty="0"/>
              <a:t>Transcriptomics technologies.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1331640" y="2334011"/>
            <a:ext cx="1872208" cy="2160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53400" y="2766059"/>
            <a:ext cx="3218600" cy="21602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53400" y="3702162"/>
            <a:ext cx="3218600" cy="37490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5536" y="4767414"/>
            <a:ext cx="8280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u="sng" dirty="0"/>
              <a:t>size</a:t>
            </a:r>
            <a:r>
              <a:rPr lang="en-US" sz="2000" dirty="0"/>
              <a:t> of the advantage depends on the </a:t>
            </a:r>
            <a:r>
              <a:rPr lang="en-US" sz="2000" b="1" i="1" dirty="0"/>
              <a:t>biological question</a:t>
            </a:r>
            <a:r>
              <a:rPr lang="en-US" sz="2000" dirty="0"/>
              <a:t> being asked!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general, key advantages (Table 1) have driven the uptick in RNA-</a:t>
            </a:r>
            <a:r>
              <a:rPr lang="en-US" sz="2000" dirty="0" err="1"/>
              <a:t>seq</a:t>
            </a:r>
            <a:r>
              <a:rPr lang="en-US" sz="2000" dirty="0"/>
              <a:t> versus microarray-based applications.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B10754-5295-4612-90C5-2DD8CB234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829"/>
          <a:stretch/>
        </p:blipFill>
        <p:spPr>
          <a:xfrm>
            <a:off x="7130355" y="205580"/>
            <a:ext cx="1762125" cy="146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24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1B679C-B5F5-409D-97F8-1A55F2DF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080" y="980728"/>
            <a:ext cx="5577840" cy="42412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696769E-A94C-416E-BB07-75DCA82B2F8B}"/>
              </a:ext>
            </a:extLst>
          </p:cNvPr>
          <p:cNvSpPr txBox="1">
            <a:spLocks/>
          </p:cNvSpPr>
          <p:nvPr/>
        </p:nvSpPr>
        <p:spPr>
          <a:xfrm>
            <a:off x="210344" y="188640"/>
            <a:ext cx="87233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Using RNA-</a:t>
            </a:r>
            <a:r>
              <a:rPr lang="en-US" sz="3200" b="1" dirty="0" err="1"/>
              <a:t>seq</a:t>
            </a:r>
            <a:r>
              <a:rPr lang="en-US" sz="3200" b="1" dirty="0"/>
              <a:t> to learn about the transcriptome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C18B-8046-43B4-B3AC-93462163EDF8}"/>
              </a:ext>
            </a:extLst>
          </p:cNvPr>
          <p:cNvSpPr txBox="1"/>
          <p:nvPr/>
        </p:nvSpPr>
        <p:spPr>
          <a:xfrm>
            <a:off x="251520" y="638132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Haas and </a:t>
            </a:r>
            <a:r>
              <a:rPr lang="en-US" dirty="0" err="1"/>
              <a:t>Zody</a:t>
            </a:r>
            <a:r>
              <a:rPr lang="en-US" dirty="0"/>
              <a:t>. </a:t>
            </a:r>
            <a:r>
              <a:rPr lang="en-US" b="1" dirty="0"/>
              <a:t>(2010).</a:t>
            </a:r>
            <a:r>
              <a:rPr lang="en-US" dirty="0"/>
              <a:t> </a:t>
            </a:r>
            <a:r>
              <a:rPr lang="en-US" i="1" dirty="0"/>
              <a:t>Nature Biotechnology. </a:t>
            </a:r>
            <a:r>
              <a:rPr lang="en-US" dirty="0"/>
              <a:t>Advancing RNA-</a:t>
            </a:r>
            <a:r>
              <a:rPr lang="en-US" dirty="0" err="1"/>
              <a:t>seq</a:t>
            </a:r>
            <a:r>
              <a:rPr lang="en-US" dirty="0"/>
              <a:t> analysis.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5806D-1CDE-49C8-AF91-0CFEC7A2CE1F}"/>
              </a:ext>
            </a:extLst>
          </p:cNvPr>
          <p:cNvSpPr txBox="1"/>
          <p:nvPr/>
        </p:nvSpPr>
        <p:spPr>
          <a:xfrm>
            <a:off x="251520" y="5373216"/>
            <a:ext cx="86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Quantify differential expression, isoform abundance, non-coding RNAs, RNA editing, splicing, SNPs, etc.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536" y="1484784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Sequencing methods allow for new lines of investigation.</a:t>
            </a:r>
          </a:p>
        </p:txBody>
      </p:sp>
    </p:spTree>
    <p:extLst>
      <p:ext uri="{BB962C8B-B14F-4D97-AF65-F5344CB8AC3E}">
        <p14:creationId xmlns:p14="http://schemas.microsoft.com/office/powerpoint/2010/main" val="121345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23312" cy="1143000"/>
          </a:xfrm>
        </p:spPr>
        <p:txBody>
          <a:bodyPr>
            <a:noAutofit/>
          </a:bodyPr>
          <a:lstStyle/>
          <a:p>
            <a:r>
              <a:rPr lang="en-US" sz="3200" b="1" dirty="0"/>
              <a:t>Despite the different applications, the preprocessing steps are generally similar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56" y="1270553"/>
            <a:ext cx="8229600" cy="5110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516" y="6340340"/>
            <a:ext cx="871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Conesa et al. </a:t>
            </a:r>
            <a:r>
              <a:rPr lang="en-US" b="1" dirty="0"/>
              <a:t>(2011).</a:t>
            </a:r>
            <a:r>
              <a:rPr lang="en-US" dirty="0"/>
              <a:t> </a:t>
            </a:r>
            <a:r>
              <a:rPr lang="en-US" i="1" dirty="0"/>
              <a:t>Genome Biology. </a:t>
            </a:r>
            <a:r>
              <a:rPr lang="en-US" dirty="0"/>
              <a:t>A survey of best practices for RNA-</a:t>
            </a:r>
            <a:r>
              <a:rPr lang="en-US" dirty="0" err="1"/>
              <a:t>seq</a:t>
            </a:r>
            <a:r>
              <a:rPr lang="en-US" dirty="0"/>
              <a:t> data analysis.</a:t>
            </a:r>
          </a:p>
        </p:txBody>
      </p:sp>
    </p:spTree>
    <p:extLst>
      <p:ext uri="{BB962C8B-B14F-4D97-AF65-F5344CB8AC3E}">
        <p14:creationId xmlns:p14="http://schemas.microsoft.com/office/powerpoint/2010/main" val="311378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Technology platforms for next-generation sequencing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0914"/>
            <a:ext cx="9144000" cy="29561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780928"/>
            <a:ext cx="2267744" cy="3600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608" y="3494224"/>
            <a:ext cx="2267744" cy="36004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07604" y="5137408"/>
            <a:ext cx="7128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New platforms and technologies continue to be released at rates that no publication can capture accurately.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2E754C-7255-4626-A006-7DBA21457012}"/>
              </a:ext>
            </a:extLst>
          </p:cNvPr>
          <p:cNvSpPr txBox="1"/>
          <p:nvPr/>
        </p:nvSpPr>
        <p:spPr>
          <a:xfrm>
            <a:off x="251520" y="6381328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 et al. </a:t>
            </a:r>
            <a:r>
              <a:rPr lang="en-US" b="1" dirty="0"/>
              <a:t>(2017).</a:t>
            </a:r>
            <a:r>
              <a:rPr lang="en-US" dirty="0"/>
              <a:t> </a:t>
            </a:r>
            <a:r>
              <a:rPr lang="en-US" i="1" dirty="0" err="1"/>
              <a:t>PLoS</a:t>
            </a:r>
            <a:r>
              <a:rPr lang="en-US" i="1" dirty="0"/>
              <a:t> Computational Biology. </a:t>
            </a:r>
            <a:r>
              <a:rPr lang="en-US" dirty="0"/>
              <a:t>Transcriptomics technologies.</a:t>
            </a:r>
          </a:p>
        </p:txBody>
      </p:sp>
    </p:spTree>
    <p:extLst>
      <p:ext uri="{BB962C8B-B14F-4D97-AF65-F5344CB8AC3E}">
        <p14:creationId xmlns:p14="http://schemas.microsoft.com/office/powerpoint/2010/main" val="3268864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 to study gene expression – </a:t>
            </a:r>
            <a:br>
              <a:rPr lang="en-US" dirty="0"/>
            </a:br>
            <a:r>
              <a:rPr lang="en-US" dirty="0"/>
              <a:t>what's in this for you?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76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458200" cy="1143000"/>
          </a:xfrm>
        </p:spPr>
        <p:txBody>
          <a:bodyPr>
            <a:noAutofit/>
          </a:bodyPr>
          <a:lstStyle/>
          <a:p>
            <a:r>
              <a:rPr lang="en-US" sz="3200" b="1" dirty="0"/>
              <a:t>How systems biology fits into the general scientific method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23634"/>
            <a:ext cx="4724400" cy="4748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" y="6381690"/>
            <a:ext cx="571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Kitano, Science (2002): vol. 295 no. 5560.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0" y="1492508"/>
            <a:ext cx="3505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Identify a testable hypothesis.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Identify the data set(s) or experimental design under which this hypothesis can be tested.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Conduct statistical analysis.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Interpret results and acknowledge limitations.</a:t>
            </a:r>
          </a:p>
        </p:txBody>
      </p:sp>
      <p:sp>
        <p:nvSpPr>
          <p:cNvPr id="6" name="Right Bracket 5"/>
          <p:cNvSpPr/>
          <p:nvPr/>
        </p:nvSpPr>
        <p:spPr>
          <a:xfrm>
            <a:off x="4267200" y="1499834"/>
            <a:ext cx="1066800" cy="4443766"/>
          </a:xfrm>
          <a:prstGeom prst="rightBracke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92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/>
              <a:t>Got questions? Ask the data!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25145"/>
            <a:ext cx="8382000" cy="18722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NCBI has many databases that store specific genomic information.</a:t>
            </a:r>
          </a:p>
          <a:p>
            <a:pPr marL="0" indent="0">
              <a:buNone/>
            </a:pPr>
            <a:r>
              <a:rPr lang="en-US" sz="2000" dirty="0" err="1"/>
              <a:t>dbSNP</a:t>
            </a: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dbGAP</a:t>
            </a:r>
            <a:r>
              <a:rPr lang="en-US" sz="2000" dirty="0"/>
              <a:t>: database of Genotypes and Phenotypes</a:t>
            </a:r>
          </a:p>
          <a:p>
            <a:pPr marL="0" indent="0">
              <a:buNone/>
            </a:pPr>
            <a:r>
              <a:rPr lang="en-US" sz="2000" dirty="0"/>
              <a:t>SRA (Short Read Archive)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http://www.ncbi.nlm.nih.gov/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22" r="2809" b="46902"/>
          <a:stretch/>
        </p:blipFill>
        <p:spPr bwMode="auto">
          <a:xfrm>
            <a:off x="323528" y="1916832"/>
            <a:ext cx="8430486" cy="12863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1124744"/>
            <a:ext cx="8430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wealth of gene expression data is publicly available in the form of repositories, the largest being GEO, and is hosted by the NCBI at the NIH.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356992"/>
            <a:ext cx="84304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expression data stored in GEO follows a standard format called MIAME which was created to ensure the experimental details were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Easy links to the paper that describes the study that generated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can be downloaded in normalized (good to go!), or raw formats.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DB2D72-F671-40D1-878C-7183324E8457}"/>
              </a:ext>
            </a:extLst>
          </p:cNvPr>
          <p:cNvSpPr/>
          <p:nvPr/>
        </p:nvSpPr>
        <p:spPr>
          <a:xfrm>
            <a:off x="457200" y="5805264"/>
            <a:ext cx="2746648" cy="43204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97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188640"/>
            <a:ext cx="9108504" cy="720080"/>
          </a:xfrm>
        </p:spPr>
        <p:txBody>
          <a:bodyPr>
            <a:normAutofit/>
          </a:bodyPr>
          <a:lstStyle/>
          <a:p>
            <a:r>
              <a:rPr lang="en-AU" sz="3200" b="1" dirty="0"/>
              <a:t>Introducing the Transcriptome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696" y="836712"/>
            <a:ext cx="8686800" cy="1047032"/>
          </a:xfrm>
          <a:ln w="19050">
            <a:solidFill>
              <a:schemeClr val="bg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AU" sz="2000" u="sng" dirty="0">
                <a:solidFill>
                  <a:srgbClr val="0070C0"/>
                </a:solidFill>
                <a:latin typeface="Arial Black" panose="020B0A04020102020204" pitchFamily="34" charset="0"/>
              </a:rPr>
              <a:t>Definition</a:t>
            </a:r>
            <a:r>
              <a:rPr lang="en-AU" sz="2000" dirty="0">
                <a:solidFill>
                  <a:srgbClr val="0070C0"/>
                </a:solidFill>
                <a:latin typeface="Arial Black" panose="020B0A04020102020204" pitchFamily="34" charset="0"/>
              </a:rPr>
              <a:t>: the transcriptome is defined as the entire set of transcripts produced inside a cell which is subject to a developmental stage or physiological condition.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2060848"/>
            <a:ext cx="4356000" cy="435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4" y="1988840"/>
            <a:ext cx="43204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Transcripts represents RNA molecules including </a:t>
            </a:r>
            <a:r>
              <a:rPr lang="en-AU" sz="2000" b="1" dirty="0"/>
              <a:t>mRNA, </a:t>
            </a:r>
            <a:r>
              <a:rPr lang="en-AU" sz="2000" b="1" dirty="0" err="1"/>
              <a:t>rRNA</a:t>
            </a:r>
            <a:r>
              <a:rPr lang="en-AU" sz="2000" b="1" dirty="0"/>
              <a:t>, </a:t>
            </a:r>
            <a:r>
              <a:rPr lang="en-AU" sz="2000" b="1" dirty="0" err="1"/>
              <a:t>tRNA</a:t>
            </a:r>
            <a:r>
              <a:rPr lang="en-AU" sz="2000" b="1" dirty="0"/>
              <a:t>, and other non-coding RNA like </a:t>
            </a:r>
            <a:r>
              <a:rPr lang="en-AU" sz="2000" b="1" dirty="0" err="1"/>
              <a:t>lncRNA</a:t>
            </a:r>
            <a:r>
              <a:rPr lang="en-AU" sz="2000" b="1" dirty="0"/>
              <a:t> &amp; microRNA</a:t>
            </a:r>
            <a:r>
              <a:rPr lang="en-AU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Genes are expressed or transcribed in response to a specific </a:t>
            </a:r>
            <a:r>
              <a:rPr lang="en-AU" sz="2000" b="1" dirty="0"/>
              <a:t>cell stage </a:t>
            </a:r>
            <a:r>
              <a:rPr lang="en-AU" sz="2000" dirty="0"/>
              <a:t>or </a:t>
            </a:r>
            <a:r>
              <a:rPr lang="en-AU" sz="2000" b="1" dirty="0"/>
              <a:t>physiological condition</a:t>
            </a:r>
            <a:r>
              <a:rPr lang="en-AU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Understanding transcriptional changes represents a window into figuring out the </a:t>
            </a:r>
            <a:r>
              <a:rPr lang="en-AU" sz="2000" u="sng" dirty="0"/>
              <a:t>functional rules</a:t>
            </a:r>
            <a:r>
              <a:rPr lang="en-AU" sz="2000" dirty="0"/>
              <a:t> of the genome.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6453336"/>
            <a:ext cx="381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hlinkClick r:id="rId3"/>
              </a:rPr>
              <a:t>NHGRI Transcriptome Fact Sheet</a:t>
            </a:r>
            <a:endParaRPr lang="en-AU" sz="1600" dirty="0"/>
          </a:p>
        </p:txBody>
      </p:sp>
      <p:sp>
        <p:nvSpPr>
          <p:cNvPr id="7" name="Rectangle 6"/>
          <p:cNvSpPr/>
          <p:nvPr/>
        </p:nvSpPr>
        <p:spPr>
          <a:xfrm>
            <a:off x="4499992" y="5991671"/>
            <a:ext cx="3531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dirty="0">
                <a:solidFill>
                  <a:srgbClr val="FFFF00"/>
                </a:solidFill>
              </a:rPr>
              <a:t>the True Star of the Show!</a:t>
            </a:r>
            <a:endParaRPr lang="en-AU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10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1"/>
          <a:stretch/>
        </p:blipFill>
        <p:spPr>
          <a:xfrm>
            <a:off x="251520" y="461665"/>
            <a:ext cx="7476185" cy="62373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71145" y="303039"/>
            <a:ext cx="596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2400" b="1" dirty="0"/>
              <a:t>Specialized databases continue to be added…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4712234" y="6165304"/>
            <a:ext cx="4252254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http://metasra.biostat.wisc.edu/</a:t>
            </a:r>
          </a:p>
        </p:txBody>
      </p:sp>
    </p:spTree>
    <p:extLst>
      <p:ext uri="{BB962C8B-B14F-4D97-AF65-F5344CB8AC3E}">
        <p14:creationId xmlns:p14="http://schemas.microsoft.com/office/powerpoint/2010/main" val="4262355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1456" y="332656"/>
            <a:ext cx="6851024" cy="1143000"/>
          </a:xfrm>
        </p:spPr>
        <p:txBody>
          <a:bodyPr>
            <a:noAutofit/>
          </a:bodyPr>
          <a:lstStyle/>
          <a:p>
            <a:r>
              <a:rPr lang="en-US" sz="3200" b="1" dirty="0"/>
              <a:t>Social Genomics – Loneliness, Happiness and Science?!</a:t>
            </a:r>
          </a:p>
        </p:txBody>
      </p:sp>
      <p:pic>
        <p:nvPicPr>
          <p:cNvPr id="16388" name="Picture 4" descr="http://cdn2.business2community.com/wp-content/uploads/2013/07/social.media_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3720"/>
            <a:ext cx="1645920" cy="148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9493" t="8591" r="30080" b="8797"/>
          <a:stretch/>
        </p:blipFill>
        <p:spPr>
          <a:xfrm>
            <a:off x="0" y="2658815"/>
            <a:ext cx="4754880" cy="42265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544" y="1641574"/>
            <a:ext cx="8249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 emerging area of social science deals with the intersection of happiness/loneliness and the impact on human health. More recently, this field has taken a quantitative molecular approach, giving rise to </a:t>
            </a:r>
            <a:r>
              <a:rPr lang="en-US" b="1" dirty="0"/>
              <a:t>“social genomics”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9635" t="6209" r="26241"/>
          <a:stretch/>
        </p:blipFill>
        <p:spPr>
          <a:xfrm>
            <a:off x="3347864" y="2918265"/>
            <a:ext cx="4663440" cy="3707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22413" t="24790" r="43664" b="27633"/>
          <a:stretch/>
        </p:blipFill>
        <p:spPr>
          <a:xfrm>
            <a:off x="5577840" y="4139274"/>
            <a:ext cx="3566160" cy="271872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8748464" y="188640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0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Do Social-Environmental Factors Influence Our Gene Expression?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736" y="2276872"/>
            <a:ext cx="4937760" cy="4384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1556792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Proponents of human social genomics argue that social-environmental conditions can affect differential expression of genes in leukocytes.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3699" y="5949280"/>
            <a:ext cx="2952328" cy="5847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/>
              <a:t>Cole SW. </a:t>
            </a:r>
            <a:r>
              <a:rPr lang="en-US" sz="1600" dirty="0"/>
              <a:t>(2014). Human Social Genomics. </a:t>
            </a:r>
            <a:r>
              <a:rPr lang="en-US" sz="1600" i="1" dirty="0" err="1"/>
              <a:t>PLoS</a:t>
            </a:r>
            <a:r>
              <a:rPr lang="en-US" sz="1600" i="1" dirty="0"/>
              <a:t> Genetics.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4870901"/>
            <a:ext cx="3316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How do social environments regulate immune function?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536" y="2276872"/>
            <a:ext cx="3528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Circulating leukocytes are a mixed population of cells, responsible for pathogen recognition, immune response and tissue repair.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5536" y="3501008"/>
            <a:ext cx="3429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Adverse social conditions (loneliness, bereavement, depression) have shown to affect leukocyte gene expression.</a:t>
            </a:r>
          </a:p>
        </p:txBody>
      </p:sp>
    </p:spTree>
    <p:extLst>
      <p:ext uri="{BB962C8B-B14F-4D97-AF65-F5344CB8AC3E}">
        <p14:creationId xmlns:p14="http://schemas.microsoft.com/office/powerpoint/2010/main" val="2047004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3543" t="18957" r="12962" b="58731"/>
          <a:stretch/>
        </p:blipFill>
        <p:spPr>
          <a:xfrm>
            <a:off x="107504" y="764703"/>
            <a:ext cx="6408712" cy="12241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868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Retrieving data from GEO is straightforward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0576" y="3627020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library(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GEOquery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dat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&lt;-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getGEO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("GSE7148")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0576" y="2506106"/>
            <a:ext cx="426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 package </a:t>
            </a:r>
            <a:r>
              <a:rPr lang="en-US" sz="2200" b="1" dirty="0" err="1"/>
              <a:t>GEOquery</a:t>
            </a:r>
            <a:r>
              <a:rPr lang="en-US" sz="2200" dirty="0"/>
              <a:t> allows you to download GEO data into a Bioconductor package seamlessly.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5889466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&gt; source("http://www.bioconductor.org/biocLite.R")</a:t>
            </a:r>
          </a:p>
          <a:p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2000" b="1" dirty="0" err="1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biocLite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2000" b="1" dirty="0" err="1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GEOquery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")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5446385"/>
            <a:ext cx="4393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>
                    <a:lumMod val="65000"/>
                  </a:schemeClr>
                </a:solidFill>
              </a:rPr>
              <a:t>To install any Bioconductor package: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0576" y="4582289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Getting information about a package: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560" y="4973106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library(help=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GEOquery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96880" y="1844824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from the </a:t>
            </a:r>
            <a:r>
              <a:rPr lang="en-US" i="1" dirty="0">
                <a:hlinkClick r:id="rId4"/>
              </a:rPr>
              <a:t>Methods</a:t>
            </a:r>
            <a:r>
              <a:rPr lang="en-US" i="1" dirty="0"/>
              <a:t> section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23865" t="23750" r="43424" b="20529"/>
          <a:stretch/>
        </p:blipFill>
        <p:spPr>
          <a:xfrm>
            <a:off x="4962500" y="2265160"/>
            <a:ext cx="3657600" cy="338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58172" y="2276872"/>
            <a:ext cx="3718284" cy="3439932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992" y="1916832"/>
            <a:ext cx="5394960" cy="4777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544" y="2546628"/>
            <a:ext cx="4389120" cy="276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6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1" grpId="0"/>
      <p:bldP spid="8" grpId="0"/>
      <p:bldP spid="9" grpId="0"/>
      <p:bldP spid="14" grpId="0"/>
      <p:bldP spid="12" grpId="0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125760"/>
            <a:ext cx="9036496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The Bioconductor Project – A Bioinformatics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23317"/>
            <a:ext cx="6048672" cy="5030019"/>
          </a:xfrm>
        </p:spPr>
        <p:txBody>
          <a:bodyPr>
            <a:noAutofit/>
          </a:bodyPr>
          <a:lstStyle/>
          <a:p>
            <a:r>
              <a:rPr lang="en-US" sz="2200" dirty="0"/>
              <a:t>This project has become the standard repository for R software that deals with all things </a:t>
            </a:r>
            <a:r>
              <a:rPr lang="en-US" sz="2200" b="1" dirty="0"/>
              <a:t>bio</a:t>
            </a:r>
            <a:r>
              <a:rPr lang="en-US" sz="2200" dirty="0"/>
              <a:t>. </a:t>
            </a:r>
          </a:p>
          <a:p>
            <a:r>
              <a:rPr lang="en-US" sz="2200" dirty="0"/>
              <a:t>A big theme of Bioconductor has been the standardization of data classes to make analysis of –</a:t>
            </a:r>
            <a:r>
              <a:rPr lang="en-US" sz="2200" dirty="0" err="1"/>
              <a:t>omic</a:t>
            </a:r>
            <a:r>
              <a:rPr lang="en-US" sz="2200" dirty="0"/>
              <a:t> data easier, more robust and </a:t>
            </a:r>
            <a:r>
              <a:rPr lang="en-US" sz="2200" b="1" dirty="0"/>
              <a:t>more reproducible</a:t>
            </a:r>
            <a:r>
              <a:rPr lang="en-US" sz="2200" dirty="0"/>
              <a:t>. </a:t>
            </a:r>
          </a:p>
          <a:p>
            <a:r>
              <a:rPr lang="en-US" sz="2200" dirty="0"/>
              <a:t>The project makes available packages that deal with: </a:t>
            </a:r>
          </a:p>
          <a:p>
            <a:pPr lvl="1"/>
            <a:r>
              <a:rPr lang="en-US" sz="2200" dirty="0"/>
              <a:t>Annotation</a:t>
            </a:r>
          </a:p>
          <a:p>
            <a:pPr lvl="1"/>
            <a:r>
              <a:rPr lang="en-US" sz="2200" dirty="0"/>
              <a:t>Statistical Methods</a:t>
            </a:r>
          </a:p>
          <a:p>
            <a:pPr lvl="1"/>
            <a:r>
              <a:rPr lang="en-US" sz="2200" dirty="0"/>
              <a:t>Pre-processing Approaches</a:t>
            </a:r>
          </a:p>
          <a:p>
            <a:r>
              <a:rPr lang="en-US" sz="2200" i="1" dirty="0"/>
              <a:t>Vignettes will change your life!</a:t>
            </a:r>
          </a:p>
          <a:p>
            <a:pPr marL="57150" indent="0">
              <a:buNone/>
            </a:pPr>
            <a:r>
              <a:rPr lang="en-US" sz="2200" dirty="0"/>
              <a:t>http://bioconductor.org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7" t="7592" r="59232" b="26667"/>
          <a:stretch/>
        </p:blipFill>
        <p:spPr bwMode="auto">
          <a:xfrm>
            <a:off x="6516216" y="1196752"/>
            <a:ext cx="2286000" cy="5304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7717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Lecture Summary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EB9BEF-12E9-424E-B3B3-AFAB4904F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RNA-sequencing and microarrays are generally used for high-throughput gene expression data, with the former eclipsing the latter.</a:t>
            </a:r>
          </a:p>
          <a:p>
            <a:r>
              <a:rPr lang="en-US" dirty="0"/>
              <a:t>Pre-processing of RNA-</a:t>
            </a:r>
            <a:r>
              <a:rPr lang="en-US" dirty="0" err="1"/>
              <a:t>seq</a:t>
            </a:r>
            <a:r>
              <a:rPr lang="en-US" dirty="0"/>
              <a:t> data requires alignment of reads, transcript identification and quantification. </a:t>
            </a:r>
          </a:p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allows us to capture information about mRNAs but also other RNA molecules.</a:t>
            </a:r>
          </a:p>
        </p:txBody>
      </p:sp>
    </p:spTree>
    <p:extLst>
      <p:ext uri="{BB962C8B-B14F-4D97-AF65-F5344CB8AC3E}">
        <p14:creationId xmlns:p14="http://schemas.microsoft.com/office/powerpoint/2010/main" val="1701033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Additional Take-</a:t>
            </a:r>
            <a:r>
              <a:rPr lang="en-US" sz="3600" b="1" dirty="0" err="1"/>
              <a:t>aways</a:t>
            </a:r>
            <a:endParaRPr lang="en-US" sz="36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EB9BEF-12E9-424E-B3B3-AFAB4904F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RNA-seq allows us to capture information about mRNAs but also other RNA molecules.</a:t>
            </a:r>
          </a:p>
          <a:p>
            <a:r>
              <a:rPr lang="en-AU" dirty="0"/>
              <a:t>For a beginner, it is easier to learn how the pipelines work by starting with bulk RNA-seq data.</a:t>
            </a:r>
          </a:p>
          <a:p>
            <a:r>
              <a:rPr lang="en-AU" dirty="0"/>
              <a:t>Innovative methods exploit the advantages of gene expression datasets – </a:t>
            </a:r>
            <a:r>
              <a:rPr lang="en-AU" u="sng" dirty="0"/>
              <a:t>this is a space for amazing science that you could even do from home!</a:t>
            </a:r>
          </a:p>
          <a:p>
            <a:r>
              <a:rPr lang="en-AU" dirty="0"/>
              <a:t>Bioinformatics-driven science is a reality. </a:t>
            </a:r>
          </a:p>
          <a:p>
            <a:r>
              <a:rPr lang="en-AU" dirty="0"/>
              <a:t>Opportunities exist to use publicly accessible datasets to act on your curiosity!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1620" y="6021288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>
                <a:solidFill>
                  <a:srgbClr val="7030A0"/>
                </a:solidFill>
                <a:latin typeface="Arial Black" panose="020B0A04020102020204" pitchFamily="34" charset="0"/>
              </a:rPr>
              <a:t>So, what are you curious about?</a:t>
            </a:r>
            <a:endParaRPr lang="en-US" sz="28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30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04664"/>
            <a:ext cx="3449444" cy="4440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04664"/>
            <a:ext cx="381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048" y="4509120"/>
            <a:ext cx="3456000" cy="19110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536" y="5099700"/>
            <a:ext cx="4785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Please check out Part 2 and see you next week for our online </a:t>
            </a:r>
            <a:r>
              <a:rPr lang="en-AU" sz="2400" dirty="0" err="1"/>
              <a:t>lectorial</a:t>
            </a:r>
            <a:r>
              <a:rPr lang="en-AU" sz="2400" dirty="0"/>
              <a:t>!</a:t>
            </a:r>
          </a:p>
          <a:p>
            <a:r>
              <a:rPr lang="en-AU" sz="2400" dirty="0"/>
              <a:t>AIBN (Building 75) Level 4 West</a:t>
            </a:r>
          </a:p>
          <a:p>
            <a:r>
              <a:rPr lang="en-AU" sz="2400" dirty="0"/>
              <a:t>Email: </a:t>
            </a:r>
            <a:r>
              <a:rPr lang="en-AU" sz="2400" dirty="0">
                <a:hlinkClick r:id="rId6"/>
              </a:rPr>
              <a:t>j.mar@uq.edu.au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97068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type="title"/>
          </p:nvPr>
        </p:nvSpPr>
        <p:spPr>
          <a:xfrm>
            <a:off x="448443" y="152400"/>
            <a:ext cx="8228013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The human </a:t>
            </a:r>
            <a:r>
              <a:rPr lang="en-US" sz="3000" b="1" dirty="0">
                <a:latin typeface="+mn-lt"/>
              </a:rPr>
              <a:t>body</a:t>
            </a:r>
            <a:r>
              <a:rPr lang="en-US" sz="2800" b="1" dirty="0">
                <a:latin typeface="+mn-lt"/>
              </a:rPr>
              <a:t> is made up of different kinds of cells</a:t>
            </a:r>
          </a:p>
        </p:txBody>
      </p:sp>
      <p:pic>
        <p:nvPicPr>
          <p:cNvPr id="737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96900" y="2044700"/>
            <a:ext cx="7937500" cy="1993900"/>
          </a:xfrm>
          <a:noFill/>
          <a:ln/>
        </p:spPr>
      </p:pic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457200" y="4798874"/>
            <a:ext cx="86106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/>
              <a:t>Epigenetic modification</a:t>
            </a:r>
            <a:r>
              <a:rPr lang="en-US" sz="2400" dirty="0"/>
              <a:t> and </a:t>
            </a:r>
            <a:r>
              <a:rPr lang="en-US" sz="2400" b="1" dirty="0"/>
              <a:t>transcription factor networks</a:t>
            </a:r>
            <a:r>
              <a:rPr lang="en-US" sz="2400" dirty="0"/>
              <a:t> generate the mechanism for cell type-specific diversity. </a:t>
            </a:r>
          </a:p>
          <a:p>
            <a:pPr>
              <a:spcBef>
                <a:spcPct val="50000"/>
              </a:spcBef>
            </a:pPr>
            <a:r>
              <a:rPr lang="en-US" sz="2400" dirty="0"/>
              <a:t>A cell type's unique properties are regulated by its transcriptional program.</a:t>
            </a:r>
          </a:p>
        </p:txBody>
      </p:sp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251520" y="1311151"/>
            <a:ext cx="86090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Within a single human, over 200 highly-specialized cell types exist! </a:t>
            </a:r>
            <a:endParaRPr lang="en-US" sz="1400" dirty="0"/>
          </a:p>
        </p:txBody>
      </p:sp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457200" y="4189274"/>
            <a:ext cx="58011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/>
              <a:t>Almost all cell types share the same genome.</a:t>
            </a:r>
          </a:p>
        </p:txBody>
      </p:sp>
    </p:spTree>
    <p:extLst>
      <p:ext uri="{BB962C8B-B14F-4D97-AF65-F5344CB8AC3E}">
        <p14:creationId xmlns:p14="http://schemas.microsoft.com/office/powerpoint/2010/main" val="271012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25760"/>
            <a:ext cx="8661648" cy="1143000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>
                <a:latin typeface="+mn-lt"/>
              </a:rPr>
              <a:t>Understanding DNA variation is important but not the complete picture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344970"/>
            <a:ext cx="4284000" cy="503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9512" y="6387425"/>
            <a:ext cx="87129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 err="1"/>
              <a:t>Raser</a:t>
            </a:r>
            <a:r>
              <a:rPr lang="en-US" sz="1700" b="1" dirty="0"/>
              <a:t> &amp; O'Shea (2005). Noise in Gene Expression: Origins, Consequences, and Control. Science.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4702" y="2613392"/>
            <a:ext cx="18512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i="1" dirty="0"/>
              <a:t>In the context of crime, cats, or anything else (equally) important!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27784" y="4941168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rgbClr val="7030A0"/>
                </a:solidFill>
                <a:latin typeface="Arial Black" panose="020B0A04020102020204" pitchFamily="34" charset="0"/>
              </a:rPr>
              <a:t>Cc the first clone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25768" y="3378107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200" dirty="0">
                <a:solidFill>
                  <a:srgbClr val="7030A0"/>
                </a:solidFill>
                <a:latin typeface="Arial Black" panose="020B0A04020102020204" pitchFamily="34" charset="0"/>
              </a:rPr>
              <a:t>Rainbow the genetic mom</a:t>
            </a:r>
          </a:p>
        </p:txBody>
      </p:sp>
    </p:spTree>
    <p:extLst>
      <p:ext uri="{BB962C8B-B14F-4D97-AF65-F5344CB8AC3E}">
        <p14:creationId xmlns:p14="http://schemas.microsoft.com/office/powerpoint/2010/main" val="66985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0207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  <a:cs typeface="Arial" panose="020B0604020202020204" pitchFamily="34" charset="0"/>
              </a:rPr>
              <a:t>Biology is a complex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084" y="1066800"/>
            <a:ext cx="8463116" cy="9388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The more we sequence, the more we recognize that there are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MANY</a:t>
            </a:r>
            <a:r>
              <a:rPr lang="en-US" sz="2400" dirty="0"/>
              <a:t> factors that contribute to how biology is regulated!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410201"/>
            <a:ext cx="8305800" cy="11429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dirty="0"/>
              <a:t>The goal of systems biology is to make sense of this complexity by developing predictive models and generating hypotheses that can be experimentally validated.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005608"/>
            <a:ext cx="3124200" cy="2768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72" y="2353270"/>
            <a:ext cx="2336228" cy="199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76800" y="4410670"/>
            <a:ext cx="2209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 Black" panose="020B0A04020102020204" pitchFamily="34" charset="0"/>
              </a:rPr>
              <a:t>Gene x gene</a:t>
            </a:r>
          </a:p>
          <a:p>
            <a:pPr algn="r"/>
            <a:r>
              <a:rPr lang="en-US" sz="1400" dirty="0">
                <a:latin typeface="Arial Black" panose="020B0A04020102020204" pitchFamily="34" charset="0"/>
              </a:rPr>
              <a:t>Gene x environment</a:t>
            </a:r>
          </a:p>
          <a:p>
            <a:pPr algn="r"/>
            <a:r>
              <a:rPr lang="en-US" sz="1400" dirty="0">
                <a:latin typeface="Arial Black" panose="020B0A04020102020204" pitchFamily="34" charset="0"/>
              </a:rPr>
              <a:t>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1484" y="4836676"/>
            <a:ext cx="3357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Black" panose="020B0A04020102020204" pitchFamily="34" charset="0"/>
              </a:rPr>
              <a:t>Interpreting multi-layer signals.</a:t>
            </a:r>
          </a:p>
        </p:txBody>
      </p:sp>
    </p:spTree>
    <p:extLst>
      <p:ext uri="{BB962C8B-B14F-4D97-AF65-F5344CB8AC3E}">
        <p14:creationId xmlns:p14="http://schemas.microsoft.com/office/powerpoint/2010/main" val="313371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Cellular phenotypes are controlled by gene regulatory networks</a:t>
            </a:r>
          </a:p>
        </p:txBody>
      </p:sp>
      <p:grpSp>
        <p:nvGrpSpPr>
          <p:cNvPr id="70" name="Group 69"/>
          <p:cNvGrpSpPr>
            <a:grpSpLocks noChangeAspect="1"/>
          </p:cNvGrpSpPr>
          <p:nvPr/>
        </p:nvGrpSpPr>
        <p:grpSpPr>
          <a:xfrm>
            <a:off x="1644438" y="2907268"/>
            <a:ext cx="5518362" cy="2895600"/>
            <a:chOff x="690655" y="1752600"/>
            <a:chExt cx="7952275" cy="4172725"/>
          </a:xfrm>
        </p:grpSpPr>
        <p:sp>
          <p:nvSpPr>
            <p:cNvPr id="71" name="Freeform 70"/>
            <p:cNvSpPr/>
            <p:nvPr/>
          </p:nvSpPr>
          <p:spPr>
            <a:xfrm>
              <a:off x="6882369" y="4312315"/>
              <a:ext cx="1760561" cy="1613010"/>
            </a:xfrm>
            <a:custGeom>
              <a:avLst/>
              <a:gdLst>
                <a:gd name="connsiteX0" fmla="*/ 373039 w 1760561"/>
                <a:gd name="connsiteY0" fmla="*/ 366215 h 1910686"/>
                <a:gd name="connsiteX1" fmla="*/ 577755 w 1760561"/>
                <a:gd name="connsiteY1" fmla="*/ 489044 h 1910686"/>
                <a:gd name="connsiteX2" fmla="*/ 673290 w 1760561"/>
                <a:gd name="connsiteY2" fmla="*/ 25021 h 1910686"/>
                <a:gd name="connsiteX3" fmla="*/ 932597 w 1760561"/>
                <a:gd name="connsiteY3" fmla="*/ 338919 h 1910686"/>
                <a:gd name="connsiteX4" fmla="*/ 1232848 w 1760561"/>
                <a:gd name="connsiteY4" fmla="*/ 161498 h 1910686"/>
                <a:gd name="connsiteX5" fmla="*/ 1287439 w 1760561"/>
                <a:gd name="connsiteY5" fmla="*/ 570931 h 1910686"/>
                <a:gd name="connsiteX6" fmla="*/ 1587690 w 1760561"/>
                <a:gd name="connsiteY6" fmla="*/ 475397 h 1910686"/>
                <a:gd name="connsiteX7" fmla="*/ 1451212 w 1760561"/>
                <a:gd name="connsiteY7" fmla="*/ 898477 h 1910686"/>
                <a:gd name="connsiteX8" fmla="*/ 1737815 w 1760561"/>
                <a:gd name="connsiteY8" fmla="*/ 1034955 h 1910686"/>
                <a:gd name="connsiteX9" fmla="*/ 1314734 w 1760561"/>
                <a:gd name="connsiteY9" fmla="*/ 1253319 h 1910686"/>
                <a:gd name="connsiteX10" fmla="*/ 1301087 w 1760561"/>
                <a:gd name="connsiteY10" fmla="*/ 1867468 h 1910686"/>
                <a:gd name="connsiteX11" fmla="*/ 918949 w 1760561"/>
                <a:gd name="connsiteY11" fmla="*/ 1512626 h 1910686"/>
                <a:gd name="connsiteX12" fmla="*/ 495869 w 1760561"/>
                <a:gd name="connsiteY12" fmla="*/ 1471683 h 1910686"/>
                <a:gd name="connsiteX13" fmla="*/ 277504 w 1760561"/>
                <a:gd name="connsiteY13" fmla="*/ 1758286 h 1910686"/>
                <a:gd name="connsiteX14" fmla="*/ 277504 w 1760561"/>
                <a:gd name="connsiteY14" fmla="*/ 966716 h 1910686"/>
                <a:gd name="connsiteX15" fmla="*/ 18197 w 1760561"/>
                <a:gd name="connsiteY15" fmla="*/ 147850 h 1910686"/>
                <a:gd name="connsiteX16" fmla="*/ 373039 w 1760561"/>
                <a:gd name="connsiteY16" fmla="*/ 366215 h 191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60561" h="1910686">
                  <a:moveTo>
                    <a:pt x="373039" y="366215"/>
                  </a:moveTo>
                  <a:cubicBezTo>
                    <a:pt x="466299" y="423081"/>
                    <a:pt x="527713" y="545910"/>
                    <a:pt x="577755" y="489044"/>
                  </a:cubicBezTo>
                  <a:cubicBezTo>
                    <a:pt x="627797" y="432178"/>
                    <a:pt x="614150" y="50042"/>
                    <a:pt x="673290" y="25021"/>
                  </a:cubicBezTo>
                  <a:cubicBezTo>
                    <a:pt x="732430" y="0"/>
                    <a:pt x="839337" y="316173"/>
                    <a:pt x="932597" y="338919"/>
                  </a:cubicBezTo>
                  <a:cubicBezTo>
                    <a:pt x="1025857" y="361665"/>
                    <a:pt x="1173708" y="122829"/>
                    <a:pt x="1232848" y="161498"/>
                  </a:cubicBezTo>
                  <a:cubicBezTo>
                    <a:pt x="1291988" y="200167"/>
                    <a:pt x="1228299" y="518615"/>
                    <a:pt x="1287439" y="570931"/>
                  </a:cubicBezTo>
                  <a:cubicBezTo>
                    <a:pt x="1346579" y="623247"/>
                    <a:pt x="1560395" y="420806"/>
                    <a:pt x="1587690" y="475397"/>
                  </a:cubicBezTo>
                  <a:cubicBezTo>
                    <a:pt x="1614985" y="529988"/>
                    <a:pt x="1426191" y="805217"/>
                    <a:pt x="1451212" y="898477"/>
                  </a:cubicBezTo>
                  <a:cubicBezTo>
                    <a:pt x="1476233" y="991737"/>
                    <a:pt x="1760561" y="975815"/>
                    <a:pt x="1737815" y="1034955"/>
                  </a:cubicBezTo>
                  <a:cubicBezTo>
                    <a:pt x="1715069" y="1094095"/>
                    <a:pt x="1387522" y="1114567"/>
                    <a:pt x="1314734" y="1253319"/>
                  </a:cubicBezTo>
                  <a:cubicBezTo>
                    <a:pt x="1241946" y="1392071"/>
                    <a:pt x="1367051" y="1824250"/>
                    <a:pt x="1301087" y="1867468"/>
                  </a:cubicBezTo>
                  <a:cubicBezTo>
                    <a:pt x="1235123" y="1910686"/>
                    <a:pt x="1053152" y="1578590"/>
                    <a:pt x="918949" y="1512626"/>
                  </a:cubicBezTo>
                  <a:cubicBezTo>
                    <a:pt x="784746" y="1446662"/>
                    <a:pt x="602776" y="1430740"/>
                    <a:pt x="495869" y="1471683"/>
                  </a:cubicBezTo>
                  <a:cubicBezTo>
                    <a:pt x="388962" y="1512626"/>
                    <a:pt x="313898" y="1842447"/>
                    <a:pt x="277504" y="1758286"/>
                  </a:cubicBezTo>
                  <a:cubicBezTo>
                    <a:pt x="241110" y="1674125"/>
                    <a:pt x="320722" y="1235122"/>
                    <a:pt x="277504" y="966716"/>
                  </a:cubicBezTo>
                  <a:cubicBezTo>
                    <a:pt x="234286" y="698310"/>
                    <a:pt x="0" y="247933"/>
                    <a:pt x="18197" y="147850"/>
                  </a:cubicBezTo>
                  <a:cubicBezTo>
                    <a:pt x="36394" y="47767"/>
                    <a:pt x="279779" y="309349"/>
                    <a:pt x="373039" y="366215"/>
                  </a:cubicBezTo>
                  <a:close/>
                </a:path>
              </a:pathLst>
            </a:cu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Freeform 71"/>
            <p:cNvSpPr/>
            <p:nvPr/>
          </p:nvSpPr>
          <p:spPr>
            <a:xfrm>
              <a:off x="3919115" y="4427530"/>
              <a:ext cx="1480783" cy="1389796"/>
            </a:xfrm>
            <a:custGeom>
              <a:avLst/>
              <a:gdLst>
                <a:gd name="connsiteX0" fmla="*/ 311624 w 1480783"/>
                <a:gd name="connsiteY0" fmla="*/ 138752 h 1389796"/>
                <a:gd name="connsiteX1" fmla="*/ 707409 w 1480783"/>
                <a:gd name="connsiteY1" fmla="*/ 2274 h 1389796"/>
                <a:gd name="connsiteX2" fmla="*/ 953069 w 1480783"/>
                <a:gd name="connsiteY2" fmla="*/ 152399 h 1389796"/>
                <a:gd name="connsiteX3" fmla="*/ 1294263 w 1480783"/>
                <a:gd name="connsiteY3" fmla="*/ 288877 h 1389796"/>
                <a:gd name="connsiteX4" fmla="*/ 1444388 w 1480783"/>
                <a:gd name="connsiteY4" fmla="*/ 657366 h 1389796"/>
                <a:gd name="connsiteX5" fmla="*/ 1376150 w 1480783"/>
                <a:gd name="connsiteY5" fmla="*/ 1162334 h 1389796"/>
                <a:gd name="connsiteX6" fmla="*/ 816591 w 1480783"/>
                <a:gd name="connsiteY6" fmla="*/ 1380698 h 1389796"/>
                <a:gd name="connsiteX7" fmla="*/ 147851 w 1480783"/>
                <a:gd name="connsiteY7" fmla="*/ 1216925 h 1389796"/>
                <a:gd name="connsiteX8" fmla="*/ 25021 w 1480783"/>
                <a:gd name="connsiteY8" fmla="*/ 602775 h 1389796"/>
                <a:gd name="connsiteX9" fmla="*/ 311624 w 1480783"/>
                <a:gd name="connsiteY9" fmla="*/ 138752 h 1389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80783" h="1389796">
                  <a:moveTo>
                    <a:pt x="311624" y="138752"/>
                  </a:moveTo>
                  <a:cubicBezTo>
                    <a:pt x="425355" y="38669"/>
                    <a:pt x="600502" y="0"/>
                    <a:pt x="707409" y="2274"/>
                  </a:cubicBezTo>
                  <a:cubicBezTo>
                    <a:pt x="814316" y="4548"/>
                    <a:pt x="855260" y="104632"/>
                    <a:pt x="953069" y="152399"/>
                  </a:cubicBezTo>
                  <a:cubicBezTo>
                    <a:pt x="1050878" y="200166"/>
                    <a:pt x="1212377" y="204716"/>
                    <a:pt x="1294263" y="288877"/>
                  </a:cubicBezTo>
                  <a:cubicBezTo>
                    <a:pt x="1376149" y="373038"/>
                    <a:pt x="1430740" y="511790"/>
                    <a:pt x="1444388" y="657366"/>
                  </a:cubicBezTo>
                  <a:cubicBezTo>
                    <a:pt x="1458036" y="802942"/>
                    <a:pt x="1480783" y="1041779"/>
                    <a:pt x="1376150" y="1162334"/>
                  </a:cubicBezTo>
                  <a:cubicBezTo>
                    <a:pt x="1271517" y="1282889"/>
                    <a:pt x="1021307" y="1371600"/>
                    <a:pt x="816591" y="1380698"/>
                  </a:cubicBezTo>
                  <a:cubicBezTo>
                    <a:pt x="611875" y="1389796"/>
                    <a:pt x="279779" y="1346579"/>
                    <a:pt x="147851" y="1216925"/>
                  </a:cubicBezTo>
                  <a:cubicBezTo>
                    <a:pt x="15923" y="1087271"/>
                    <a:pt x="0" y="780196"/>
                    <a:pt x="25021" y="602775"/>
                  </a:cubicBezTo>
                  <a:cubicBezTo>
                    <a:pt x="50042" y="425354"/>
                    <a:pt x="197893" y="238836"/>
                    <a:pt x="311624" y="138752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/>
            <p:cNvSpPr/>
            <p:nvPr/>
          </p:nvSpPr>
          <p:spPr>
            <a:xfrm>
              <a:off x="843055" y="4465935"/>
              <a:ext cx="1371600" cy="12192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1224055" y="4923135"/>
              <a:ext cx="685800" cy="457200"/>
            </a:xfrm>
            <a:prstGeom prst="ellips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4323999" y="4959792"/>
              <a:ext cx="685800" cy="457200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7394160" y="4918420"/>
              <a:ext cx="685800" cy="45720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/>
            <p:cNvSpPr/>
            <p:nvPr/>
          </p:nvSpPr>
          <p:spPr>
            <a:xfrm>
              <a:off x="1300255" y="1752600"/>
              <a:ext cx="182880" cy="18288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1376455" y="2743200"/>
              <a:ext cx="182880" cy="18288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2138455" y="2209800"/>
              <a:ext cx="182880" cy="18288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995455" y="3505200"/>
              <a:ext cx="182880" cy="18288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690655" y="2667000"/>
              <a:ext cx="182880" cy="18288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1909855" y="3200400"/>
              <a:ext cx="182880" cy="18288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766855" y="2057400"/>
              <a:ext cx="182880" cy="18288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4" name="Straight Connector 83"/>
            <p:cNvCxnSpPr>
              <a:stCxn id="77" idx="4"/>
              <a:endCxn id="78" idx="0"/>
            </p:cNvCxnSpPr>
            <p:nvPr/>
          </p:nvCxnSpPr>
          <p:spPr>
            <a:xfrm rot="16200000" flipH="1">
              <a:off x="1025935" y="2301240"/>
              <a:ext cx="807720" cy="7620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85" name="Straight Connector 84"/>
            <p:cNvCxnSpPr>
              <a:stCxn id="79" idx="3"/>
              <a:endCxn id="78" idx="7"/>
            </p:cNvCxnSpPr>
            <p:nvPr/>
          </p:nvCxnSpPr>
          <p:spPr>
            <a:xfrm rot="5400000">
              <a:off x="1646853" y="2251598"/>
              <a:ext cx="404084" cy="632684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86" name="Straight Connector 85"/>
            <p:cNvCxnSpPr>
              <a:stCxn id="81" idx="5"/>
              <a:endCxn id="78" idx="2"/>
            </p:cNvCxnSpPr>
            <p:nvPr/>
          </p:nvCxnSpPr>
          <p:spPr>
            <a:xfrm rot="16200000" flipH="1">
              <a:off x="1105833" y="2564018"/>
              <a:ext cx="11542" cy="529702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87" name="Straight Connector 86"/>
            <p:cNvCxnSpPr>
              <a:stCxn id="78" idx="5"/>
              <a:endCxn id="82" idx="1"/>
            </p:cNvCxnSpPr>
            <p:nvPr/>
          </p:nvCxnSpPr>
          <p:spPr>
            <a:xfrm rot="16200000" flipH="1">
              <a:off x="1570653" y="2861198"/>
              <a:ext cx="327884" cy="404084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1605055" y="3886200"/>
              <a:ext cx="182880" cy="18288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9" name="Straight Connector 88"/>
            <p:cNvCxnSpPr>
              <a:stCxn id="82" idx="3"/>
              <a:endCxn id="88" idx="0"/>
            </p:cNvCxnSpPr>
            <p:nvPr/>
          </p:nvCxnSpPr>
          <p:spPr>
            <a:xfrm rot="5400000">
              <a:off x="1551715" y="3501278"/>
              <a:ext cx="529702" cy="240142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90" name="Straight Connector 89"/>
            <p:cNvCxnSpPr>
              <a:stCxn id="80" idx="5"/>
              <a:endCxn id="88" idx="2"/>
            </p:cNvCxnSpPr>
            <p:nvPr/>
          </p:nvCxnSpPr>
          <p:spPr>
            <a:xfrm rot="16200000" flipH="1">
              <a:off x="1220133" y="3592718"/>
              <a:ext cx="316342" cy="453502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sp>
          <p:nvSpPr>
            <p:cNvPr id="91" name="Right Arrow 90"/>
            <p:cNvSpPr/>
            <p:nvPr/>
          </p:nvSpPr>
          <p:spPr>
            <a:xfrm>
              <a:off x="2536535" y="4773175"/>
              <a:ext cx="1113745" cy="7681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4418990" y="2069595"/>
              <a:ext cx="182880" cy="18288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92"/>
            <p:cNvSpPr/>
            <p:nvPr/>
          </p:nvSpPr>
          <p:spPr>
            <a:xfrm>
              <a:off x="4495190" y="3060195"/>
              <a:ext cx="182880" cy="18288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5257190" y="2526795"/>
              <a:ext cx="182880" cy="18288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4114190" y="3822195"/>
              <a:ext cx="182880" cy="18288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3809390" y="2983995"/>
              <a:ext cx="182880" cy="18288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5028590" y="3517395"/>
              <a:ext cx="182880" cy="18288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3885590" y="2374395"/>
              <a:ext cx="182880" cy="18288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9" name="Straight Connector 98"/>
            <p:cNvCxnSpPr>
              <a:stCxn id="93" idx="3"/>
              <a:endCxn id="95" idx="0"/>
            </p:cNvCxnSpPr>
            <p:nvPr/>
          </p:nvCxnSpPr>
          <p:spPr>
            <a:xfrm rot="5400000">
              <a:off x="4060850" y="3361073"/>
              <a:ext cx="605902" cy="316342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100" name="Straight Connector 99"/>
            <p:cNvCxnSpPr>
              <a:stCxn id="92" idx="4"/>
              <a:endCxn id="93" idx="0"/>
            </p:cNvCxnSpPr>
            <p:nvPr/>
          </p:nvCxnSpPr>
          <p:spPr>
            <a:xfrm rot="16200000" flipH="1">
              <a:off x="4144670" y="2618235"/>
              <a:ext cx="807720" cy="7620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101" name="Straight Connector 100"/>
            <p:cNvCxnSpPr>
              <a:stCxn id="94" idx="3"/>
              <a:endCxn id="93" idx="7"/>
            </p:cNvCxnSpPr>
            <p:nvPr/>
          </p:nvCxnSpPr>
          <p:spPr>
            <a:xfrm rot="5400000">
              <a:off x="4765589" y="2568593"/>
              <a:ext cx="404084" cy="632684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102" name="Straight Connector 101"/>
            <p:cNvCxnSpPr>
              <a:stCxn id="96" idx="5"/>
              <a:endCxn id="93" idx="2"/>
            </p:cNvCxnSpPr>
            <p:nvPr/>
          </p:nvCxnSpPr>
          <p:spPr>
            <a:xfrm rot="16200000" flipH="1">
              <a:off x="4224568" y="2881013"/>
              <a:ext cx="11542" cy="529702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103" name="Straight Connector 102"/>
            <p:cNvCxnSpPr>
              <a:stCxn id="93" idx="5"/>
              <a:endCxn id="97" idx="1"/>
            </p:cNvCxnSpPr>
            <p:nvPr/>
          </p:nvCxnSpPr>
          <p:spPr>
            <a:xfrm rot="16200000" flipH="1">
              <a:off x="4689388" y="3178193"/>
              <a:ext cx="327884" cy="404084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104" name="Straight Connector 103"/>
            <p:cNvCxnSpPr>
              <a:stCxn id="98" idx="5"/>
              <a:endCxn id="93" idx="1"/>
            </p:cNvCxnSpPr>
            <p:nvPr/>
          </p:nvCxnSpPr>
          <p:spPr>
            <a:xfrm rot="16200000" flipH="1">
              <a:off x="4003588" y="2568593"/>
              <a:ext cx="556484" cy="480284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sp>
          <p:nvSpPr>
            <p:cNvPr id="105" name="Oval 104"/>
            <p:cNvSpPr/>
            <p:nvPr/>
          </p:nvSpPr>
          <p:spPr>
            <a:xfrm>
              <a:off x="4994455" y="2023260"/>
              <a:ext cx="182880" cy="18288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6" name="Straight Connector 105"/>
            <p:cNvCxnSpPr>
              <a:stCxn id="105" idx="5"/>
              <a:endCxn id="94" idx="0"/>
            </p:cNvCxnSpPr>
            <p:nvPr/>
          </p:nvCxnSpPr>
          <p:spPr>
            <a:xfrm rot="16200000" flipH="1">
              <a:off x="5075873" y="2254037"/>
              <a:ext cx="347437" cy="198077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107" name="Straight Connector 106"/>
            <p:cNvCxnSpPr>
              <a:stCxn id="98" idx="4"/>
              <a:endCxn id="96" idx="0"/>
            </p:cNvCxnSpPr>
            <p:nvPr/>
          </p:nvCxnSpPr>
          <p:spPr>
            <a:xfrm rot="5400000">
              <a:off x="3725570" y="2732535"/>
              <a:ext cx="426720" cy="7620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sp>
          <p:nvSpPr>
            <p:cNvPr id="108" name="Oval 107"/>
            <p:cNvSpPr/>
            <p:nvPr/>
          </p:nvSpPr>
          <p:spPr>
            <a:xfrm>
              <a:off x="7382275" y="1819650"/>
              <a:ext cx="182880" cy="18288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7458475" y="2810250"/>
              <a:ext cx="182880" cy="18288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8220475" y="2276850"/>
              <a:ext cx="182880" cy="18288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7077475" y="3572250"/>
              <a:ext cx="182880" cy="18288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6772675" y="2734050"/>
              <a:ext cx="182880" cy="18288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7991875" y="3267450"/>
              <a:ext cx="182880" cy="18288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848875" y="2124450"/>
              <a:ext cx="182880" cy="18288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5" name="Straight Connector 114"/>
            <p:cNvCxnSpPr>
              <a:stCxn id="109" idx="3"/>
              <a:endCxn id="111" idx="0"/>
            </p:cNvCxnSpPr>
            <p:nvPr/>
          </p:nvCxnSpPr>
          <p:spPr>
            <a:xfrm rot="5400000">
              <a:off x="7024135" y="3111128"/>
              <a:ext cx="605902" cy="316342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6" name="Straight Connector 115"/>
            <p:cNvCxnSpPr>
              <a:stCxn id="108" idx="4"/>
              <a:endCxn id="109" idx="0"/>
            </p:cNvCxnSpPr>
            <p:nvPr/>
          </p:nvCxnSpPr>
          <p:spPr>
            <a:xfrm rot="16200000" flipH="1">
              <a:off x="7107955" y="2368290"/>
              <a:ext cx="807720" cy="7620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7" name="Straight Connector 116"/>
            <p:cNvCxnSpPr>
              <a:stCxn id="110" idx="3"/>
              <a:endCxn id="109" idx="7"/>
            </p:cNvCxnSpPr>
            <p:nvPr/>
          </p:nvCxnSpPr>
          <p:spPr>
            <a:xfrm rot="5400000">
              <a:off x="7728873" y="2318648"/>
              <a:ext cx="404084" cy="632684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8" name="Straight Connector 117"/>
            <p:cNvCxnSpPr>
              <a:stCxn id="112" idx="5"/>
              <a:endCxn id="109" idx="2"/>
            </p:cNvCxnSpPr>
            <p:nvPr/>
          </p:nvCxnSpPr>
          <p:spPr>
            <a:xfrm rot="16200000" flipH="1">
              <a:off x="7187853" y="2631068"/>
              <a:ext cx="11542" cy="529702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9" name="Straight Connector 118"/>
            <p:cNvCxnSpPr>
              <a:stCxn id="109" idx="5"/>
              <a:endCxn id="113" idx="1"/>
            </p:cNvCxnSpPr>
            <p:nvPr/>
          </p:nvCxnSpPr>
          <p:spPr>
            <a:xfrm rot="16200000" flipH="1">
              <a:off x="7652673" y="2928248"/>
              <a:ext cx="327884" cy="404084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20" name="Straight Connector 119"/>
            <p:cNvCxnSpPr>
              <a:stCxn id="114" idx="5"/>
              <a:endCxn id="109" idx="1"/>
            </p:cNvCxnSpPr>
            <p:nvPr/>
          </p:nvCxnSpPr>
          <p:spPr>
            <a:xfrm rot="16200000" flipH="1">
              <a:off x="6966873" y="2318648"/>
              <a:ext cx="556484" cy="480284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7687075" y="3953250"/>
              <a:ext cx="182880" cy="18288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2" name="Straight Connector 121"/>
            <p:cNvCxnSpPr>
              <a:stCxn id="113" idx="3"/>
              <a:endCxn id="121" idx="0"/>
            </p:cNvCxnSpPr>
            <p:nvPr/>
          </p:nvCxnSpPr>
          <p:spPr>
            <a:xfrm rot="5400000">
              <a:off x="7633735" y="3568328"/>
              <a:ext cx="529702" cy="240142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23" name="Straight Connector 122"/>
            <p:cNvCxnSpPr>
              <a:stCxn id="111" idx="5"/>
              <a:endCxn id="121" idx="2"/>
            </p:cNvCxnSpPr>
            <p:nvPr/>
          </p:nvCxnSpPr>
          <p:spPr>
            <a:xfrm rot="16200000" flipH="1">
              <a:off x="7302153" y="3659768"/>
              <a:ext cx="316342" cy="453502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24" name="Straight Connector 123"/>
            <p:cNvCxnSpPr>
              <a:stCxn id="77" idx="2"/>
              <a:endCxn id="83" idx="7"/>
            </p:cNvCxnSpPr>
            <p:nvPr/>
          </p:nvCxnSpPr>
          <p:spPr>
            <a:xfrm rot="10800000" flipV="1">
              <a:off x="922953" y="1844040"/>
              <a:ext cx="377302" cy="240142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125" name="Straight Connector 124"/>
            <p:cNvCxnSpPr>
              <a:stCxn id="83" idx="4"/>
              <a:endCxn id="81" idx="0"/>
            </p:cNvCxnSpPr>
            <p:nvPr/>
          </p:nvCxnSpPr>
          <p:spPr>
            <a:xfrm rot="5400000">
              <a:off x="606835" y="2415540"/>
              <a:ext cx="426720" cy="7620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126" name="Straight Connector 125"/>
            <p:cNvCxnSpPr>
              <a:stCxn id="78" idx="4"/>
              <a:endCxn id="80" idx="0"/>
            </p:cNvCxnSpPr>
            <p:nvPr/>
          </p:nvCxnSpPr>
          <p:spPr>
            <a:xfrm rot="5400000">
              <a:off x="987835" y="3025140"/>
              <a:ext cx="579120" cy="381000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127" name="Straight Connector 126"/>
            <p:cNvCxnSpPr>
              <a:stCxn id="109" idx="4"/>
              <a:endCxn id="121" idx="0"/>
            </p:cNvCxnSpPr>
            <p:nvPr/>
          </p:nvCxnSpPr>
          <p:spPr>
            <a:xfrm rot="16200000" flipH="1">
              <a:off x="7184155" y="3358890"/>
              <a:ext cx="960120" cy="228600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8335690" y="2776115"/>
              <a:ext cx="182880" cy="18288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9" name="Straight Connector 128"/>
            <p:cNvCxnSpPr>
              <a:stCxn id="128" idx="2"/>
              <a:endCxn id="109" idx="6"/>
            </p:cNvCxnSpPr>
            <p:nvPr/>
          </p:nvCxnSpPr>
          <p:spPr>
            <a:xfrm rot="10800000" flipV="1">
              <a:off x="7641356" y="2867554"/>
              <a:ext cx="694335" cy="34135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sp>
          <p:nvSpPr>
            <p:cNvPr id="130" name="Right Arrow 129"/>
            <p:cNvSpPr/>
            <p:nvPr/>
          </p:nvSpPr>
          <p:spPr>
            <a:xfrm>
              <a:off x="5685745" y="4811580"/>
              <a:ext cx="1113745" cy="7681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1" name="Straight Connector 130"/>
            <p:cNvCxnSpPr>
              <a:stCxn id="80" idx="6"/>
              <a:endCxn id="82" idx="2"/>
            </p:cNvCxnSpPr>
            <p:nvPr/>
          </p:nvCxnSpPr>
          <p:spPr>
            <a:xfrm flipV="1">
              <a:off x="1178335" y="3291840"/>
              <a:ext cx="731520" cy="304800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132" name="TextBox 131"/>
          <p:cNvSpPr txBox="1"/>
          <p:nvPr/>
        </p:nvSpPr>
        <p:spPr>
          <a:xfrm>
            <a:off x="1325371" y="5955268"/>
            <a:ext cx="172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+mj-lt"/>
                <a:cs typeface="Arial" pitchFamily="34" charset="0"/>
              </a:rPr>
              <a:t>totipotent cell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3523500" y="5955268"/>
            <a:ext cx="17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+mj-lt"/>
                <a:cs typeface="Arial" pitchFamily="34" charset="0"/>
              </a:rPr>
              <a:t>pluripotent cell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5620500" y="5867400"/>
            <a:ext cx="184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+mj-lt"/>
                <a:cs typeface="Arial" pitchFamily="34" charset="0"/>
              </a:rPr>
              <a:t>lineage-committed cell 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245905" y="3878183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Regulatory networks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544" y="1380545"/>
            <a:ext cx="8208912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/>
              <a:t>Genes work together in coordinated context-specific interactions that regulate a cellular phenotype.</a:t>
            </a:r>
          </a:p>
          <a:p>
            <a:pPr algn="ctr"/>
            <a:r>
              <a:rPr lang="en-US" sz="2000" dirty="0"/>
              <a:t>Networks are graphical (graph + probability) models that capture our knowledge of which interactions define a phenotype.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14588" y="2996952"/>
            <a:ext cx="19219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i="1" dirty="0"/>
              <a:t>Our job as bioinformaticians is to integrate datasets to infer what these network models look like.</a:t>
            </a:r>
          </a:p>
        </p:txBody>
      </p:sp>
    </p:spTree>
    <p:extLst>
      <p:ext uri="{BB962C8B-B14F-4D97-AF65-F5344CB8AC3E}">
        <p14:creationId xmlns:p14="http://schemas.microsoft.com/office/powerpoint/2010/main" val="92340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6037"/>
            <a:ext cx="8583488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Improvements in technology continue to show that the genome is a very complex entity!</a:t>
            </a:r>
          </a:p>
        </p:txBody>
      </p:sp>
      <p:pic>
        <p:nvPicPr>
          <p:cNvPr id="3074" name="Picture 2" descr="http://genome-mirror.duhs.duke.edu/images/EncodeNatureGraphi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72" y="1219200"/>
            <a:ext cx="8786228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372" y="6400800"/>
            <a:ext cx="505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ENCODE Project</a:t>
            </a:r>
            <a:r>
              <a:rPr lang="en-US" dirty="0"/>
              <a:t> https://www.encodeproject.org/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6067" y="2425005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Structural &amp; conformational control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93527" y="495573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Gene expression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044" y="4495800"/>
            <a:ext cx="2697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Transcription factors bind to regions of DNA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1200" y="161770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Histone marks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29000" y="130998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Chromatin states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85828" y="147920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DNA methylation marks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448BF-A9F8-4D55-85E1-8A2DA4102E4F}"/>
              </a:ext>
            </a:extLst>
          </p:cNvPr>
          <p:cNvSpPr txBox="1"/>
          <p:nvPr/>
        </p:nvSpPr>
        <p:spPr>
          <a:xfrm>
            <a:off x="7582167" y="316366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GRO-</a:t>
            </a:r>
            <a:r>
              <a:rPr lang="en-US" b="1" dirty="0" err="1">
                <a:solidFill>
                  <a:schemeClr val="accent6"/>
                </a:solidFill>
              </a:rPr>
              <a:t>seq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929B7-6385-471A-B7FB-12AF7E985A14}"/>
              </a:ext>
            </a:extLst>
          </p:cNvPr>
          <p:cNvSpPr txBox="1"/>
          <p:nvPr/>
        </p:nvSpPr>
        <p:spPr>
          <a:xfrm>
            <a:off x="205372" y="389206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ATAC-</a:t>
            </a:r>
            <a:r>
              <a:rPr lang="en-US" b="1" dirty="0" err="1">
                <a:solidFill>
                  <a:schemeClr val="accent6"/>
                </a:solidFill>
              </a:rPr>
              <a:t>seq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8DF9E2-CE53-4966-A40D-70EF2F13A5D6}"/>
              </a:ext>
            </a:extLst>
          </p:cNvPr>
          <p:cNvSpPr txBox="1"/>
          <p:nvPr/>
        </p:nvSpPr>
        <p:spPr>
          <a:xfrm>
            <a:off x="7582167" y="3424535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CAGE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76256" y="3917602"/>
            <a:ext cx="2187352" cy="140746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5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/>
      <p:bldP spid="7" grpId="0"/>
      <p:bldP spid="9" grpId="0"/>
      <p:bldP spid="10" grpId="0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68958"/>
          </a:xfrm>
        </p:spPr>
        <p:txBody>
          <a:bodyPr>
            <a:normAutofit/>
          </a:bodyPr>
          <a:lstStyle/>
          <a:p>
            <a:r>
              <a:rPr lang="en-US" sz="3200" b="1" dirty="0"/>
              <a:t>The rationale for studying RNA</a:t>
            </a:r>
            <a:endParaRPr lang="en-AU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052736"/>
            <a:ext cx="8784976" cy="4525963"/>
          </a:xfrm>
        </p:spPr>
        <p:txBody>
          <a:bodyPr>
            <a:normAutofit/>
          </a:bodyPr>
          <a:lstStyle/>
          <a:p>
            <a:r>
              <a:rPr lang="en-US" sz="2400" dirty="0"/>
              <a:t>RNA is another biological molecule, just like DNA. </a:t>
            </a:r>
          </a:p>
          <a:p>
            <a:r>
              <a:rPr lang="en-US" sz="2400" dirty="0"/>
              <a:t>A protein-coding gene is made into a transcript (e.g. mRNA) before being turned into a protein inside a cell. </a:t>
            </a:r>
          </a:p>
          <a:p>
            <a:r>
              <a:rPr lang="en-US" sz="2400" dirty="0"/>
              <a:t>Transcripts are copies of a gene, just like photocopies of a document. </a:t>
            </a:r>
          </a:p>
          <a:p>
            <a:r>
              <a:rPr lang="en-US" sz="2400" dirty="0"/>
              <a:t>Cells order mRNA copies of a gene to be made when that gene is required for a specific task or purpose. </a:t>
            </a:r>
          </a:p>
          <a:p>
            <a:r>
              <a:rPr lang="en-US" sz="2400" dirty="0"/>
              <a:t>The more copies (number of mRNAs), the more this gene is in demand!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4869160"/>
            <a:ext cx="39707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Studying mRNA counts is informative for understanding how biological processes are regulated.</a:t>
            </a:r>
            <a:endParaRPr lang="en-AU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12" y="4603736"/>
            <a:ext cx="4572000" cy="18350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83768" y="6536377"/>
            <a:ext cx="65645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Overview of Gene Expression Analysis: Transcriptomics</a:t>
            </a:r>
            <a:r>
              <a:rPr lang="en-US" sz="1200" dirty="0"/>
              <a:t> (2018).</a:t>
            </a:r>
          </a:p>
        </p:txBody>
      </p:sp>
    </p:spTree>
    <p:extLst>
      <p:ext uri="{BB962C8B-B14F-4D97-AF65-F5344CB8AC3E}">
        <p14:creationId xmlns:p14="http://schemas.microsoft.com/office/powerpoint/2010/main" val="277008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12099</TotalTime>
  <Words>2132</Words>
  <Application>Microsoft Office PowerPoint</Application>
  <PresentationFormat>On-screen Show (4:3)</PresentationFormat>
  <Paragraphs>264</Paragraphs>
  <Slides>37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Arial Black</vt:lpstr>
      <vt:lpstr>Calibri</vt:lpstr>
      <vt:lpstr>Courier New</vt:lpstr>
      <vt:lpstr>Office Theme</vt:lpstr>
      <vt:lpstr>Bitmap Image</vt:lpstr>
      <vt:lpstr>Gene Expression – Part 1 Technologies for Transcriptomics</vt:lpstr>
      <vt:lpstr>The Central Dogma of Molecular Biology  has guided our interpretation of the genome</vt:lpstr>
      <vt:lpstr>Introducing the Transcriptome</vt:lpstr>
      <vt:lpstr>The human body is made up of different kinds of cells</vt:lpstr>
      <vt:lpstr>Understanding DNA variation is important but not the complete picture</vt:lpstr>
      <vt:lpstr>Biology is a complex system</vt:lpstr>
      <vt:lpstr>Cellular phenotypes are controlled by gene regulatory networks</vt:lpstr>
      <vt:lpstr>Improvements in technology continue to show that the genome is a very complex entity!</vt:lpstr>
      <vt:lpstr>The rationale for studying RNA</vt:lpstr>
      <vt:lpstr>Measuring DNA variants produces binary or categorical types of data</vt:lpstr>
      <vt:lpstr>Measuring certain biometric variables produces continuous types of data</vt:lpstr>
      <vt:lpstr>Gene expression is a continuous (count) variable</vt:lpstr>
      <vt:lpstr>Some technologies for measuring gene expression</vt:lpstr>
      <vt:lpstr>Questions Addressed Today (&amp; Next Week)</vt:lpstr>
      <vt:lpstr>Let's start with technology</vt:lpstr>
      <vt:lpstr>Sequencing technologies are the driving force behind the big data revolution</vt:lpstr>
      <vt:lpstr>RNA-sequencing is the heavy-weight amongst transcriptomics methods</vt:lpstr>
      <vt:lpstr>But big data really started with microarrays…</vt:lpstr>
      <vt:lpstr>Standard pipeline for microarray pre-processing</vt:lpstr>
      <vt:lpstr>RNA-sequencing technology basics</vt:lpstr>
      <vt:lpstr>RNA-seq analysis pipeline (simplified version)</vt:lpstr>
      <vt:lpstr>RNA-sequencing: breaking down the steps!</vt:lpstr>
      <vt:lpstr>Microarray vs RNA-sequencing</vt:lpstr>
      <vt:lpstr>PowerPoint Presentation</vt:lpstr>
      <vt:lpstr>Despite the different applications, the preprocessing steps are generally similar</vt:lpstr>
      <vt:lpstr>Technology platforms for next-generation sequencing</vt:lpstr>
      <vt:lpstr>Resources to study gene expression –  what's in this for you?</vt:lpstr>
      <vt:lpstr>How systems biology fits into the general scientific method</vt:lpstr>
      <vt:lpstr>Got questions? Ask the data!</vt:lpstr>
      <vt:lpstr>PowerPoint Presentation</vt:lpstr>
      <vt:lpstr>Social Genomics – Loneliness, Happiness and Science?!</vt:lpstr>
      <vt:lpstr>Do Social-Environmental Factors Influence Our Gene Expression?</vt:lpstr>
      <vt:lpstr>Retrieving data from GEO is straightforward</vt:lpstr>
      <vt:lpstr>The Bioconductor Project – A Bioinformatics Standard</vt:lpstr>
      <vt:lpstr>Lecture Summary</vt:lpstr>
      <vt:lpstr>Additional Take-aways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4, Lecture 1 Making sense of –omic data: using statistical principles to uncover biological signal.</dc:title>
  <dc:creator>jess</dc:creator>
  <cp:lastModifiedBy>Jessica Mar</cp:lastModifiedBy>
  <cp:revision>304</cp:revision>
  <cp:lastPrinted>2019-03-27T05:03:15Z</cp:lastPrinted>
  <dcterms:created xsi:type="dcterms:W3CDTF">2014-02-27T03:23:40Z</dcterms:created>
  <dcterms:modified xsi:type="dcterms:W3CDTF">2021-03-22T02:05:36Z</dcterms:modified>
</cp:coreProperties>
</file>